
<file path=[Content_Types].xml><?xml version="1.0" encoding="utf-8"?>
<Types xmlns="http://schemas.openxmlformats.org/package/2006/content-types">
  <Default Extension="bin" ContentType="application/vnd.openxmlformats-officedocument.oleObject"/>
  <Default Extension="png" ContentType="image/png"/>
  <Default Extension="mpg" ContentType="video/mpeg"/>
  <Default Extension="wmf" ContentType="image/x-wmf"/>
  <Default Extension="jpeg" ContentType="image/jpeg"/>
  <Default Extension="emf" ContentType="image/x-emf"/>
  <Default Extension="rels" ContentType="application/vnd.openxmlformats-package.relationships+xml"/>
  <Default Extension="xml" ContentType="application/xml"/>
  <Default Extension="ppt" ContentType="application/vnd.ms-powerpoint"/>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79"/>
  </p:notesMasterIdLst>
  <p:handoutMasterIdLst>
    <p:handoutMasterId r:id="rId80"/>
  </p:handoutMasterIdLst>
  <p:sldIdLst>
    <p:sldId id="1044" r:id="rId2"/>
    <p:sldId id="1227" r:id="rId3"/>
    <p:sldId id="1138" r:id="rId4"/>
    <p:sldId id="1046" r:id="rId5"/>
    <p:sldId id="1075" r:id="rId6"/>
    <p:sldId id="1144" r:id="rId7"/>
    <p:sldId id="1146" r:id="rId8"/>
    <p:sldId id="1228" r:id="rId9"/>
    <p:sldId id="1145" r:id="rId10"/>
    <p:sldId id="1197" r:id="rId11"/>
    <p:sldId id="1230" r:id="rId12"/>
    <p:sldId id="1194" r:id="rId13"/>
    <p:sldId id="1147" r:id="rId14"/>
    <p:sldId id="1148" r:id="rId15"/>
    <p:sldId id="1259" r:id="rId16"/>
    <p:sldId id="1260" r:id="rId17"/>
    <p:sldId id="1261" r:id="rId18"/>
    <p:sldId id="1262" r:id="rId19"/>
    <p:sldId id="1200" r:id="rId20"/>
    <p:sldId id="1202" r:id="rId21"/>
    <p:sldId id="1204" r:id="rId22"/>
    <p:sldId id="1253" r:id="rId23"/>
    <p:sldId id="1206" r:id="rId24"/>
    <p:sldId id="1208" r:id="rId25"/>
    <p:sldId id="1215" r:id="rId26"/>
    <p:sldId id="1216" r:id="rId27"/>
    <p:sldId id="1209" r:id="rId28"/>
    <p:sldId id="1244" r:id="rId29"/>
    <p:sldId id="1246" r:id="rId30"/>
    <p:sldId id="1247" r:id="rId31"/>
    <p:sldId id="1248" r:id="rId32"/>
    <p:sldId id="1249" r:id="rId33"/>
    <p:sldId id="1250" r:id="rId34"/>
    <p:sldId id="1251" r:id="rId35"/>
    <p:sldId id="1298" r:id="rId36"/>
    <p:sldId id="1296" r:id="rId37"/>
    <p:sldId id="1295" r:id="rId38"/>
    <p:sldId id="1299" r:id="rId39"/>
    <p:sldId id="1226" r:id="rId40"/>
    <p:sldId id="1263" r:id="rId41"/>
    <p:sldId id="1269" r:id="rId42"/>
    <p:sldId id="1264" r:id="rId43"/>
    <p:sldId id="1217" r:id="rId44"/>
    <p:sldId id="1201" r:id="rId45"/>
    <p:sldId id="1268" r:id="rId46"/>
    <p:sldId id="1265" r:id="rId47"/>
    <p:sldId id="1266" r:id="rId48"/>
    <p:sldId id="1294" r:id="rId49"/>
    <p:sldId id="1267" r:id="rId50"/>
    <p:sldId id="1234" r:id="rId51"/>
    <p:sldId id="1235" r:id="rId52"/>
    <p:sldId id="1174" r:id="rId53"/>
    <p:sldId id="1172" r:id="rId54"/>
    <p:sldId id="1173" r:id="rId55"/>
    <p:sldId id="1290" r:id="rId56"/>
    <p:sldId id="1233" r:id="rId57"/>
    <p:sldId id="1175" r:id="rId58"/>
    <p:sldId id="1275" r:id="rId59"/>
    <p:sldId id="1300" r:id="rId60"/>
    <p:sldId id="1287" r:id="rId61"/>
    <p:sldId id="1291" r:id="rId62"/>
    <p:sldId id="1292" r:id="rId63"/>
    <p:sldId id="1289" r:id="rId64"/>
    <p:sldId id="1115" r:id="rId65"/>
    <p:sldId id="1108" r:id="rId66"/>
    <p:sldId id="1122" r:id="rId67"/>
    <p:sldId id="1231" r:id="rId68"/>
    <p:sldId id="1093" r:id="rId69"/>
    <p:sldId id="1094" r:id="rId70"/>
    <p:sldId id="1188" r:id="rId71"/>
    <p:sldId id="1232" r:id="rId72"/>
    <p:sldId id="1252" r:id="rId73"/>
    <p:sldId id="1270" r:id="rId74"/>
    <p:sldId id="1274" r:id="rId75"/>
    <p:sldId id="1279" r:id="rId76"/>
    <p:sldId id="1282" r:id="rId77"/>
    <p:sldId id="1293" r:id="rId78"/>
  </p:sldIdLst>
  <p:sldSz cx="9144000" cy="6858000" type="screen4x3"/>
  <p:notesSz cx="6997700" cy="9283700"/>
  <p:defaultTextStyle>
    <a:defPPr>
      <a:defRPr lang="en-US"/>
    </a:defPPr>
    <a:lvl1pPr algn="r" rtl="0" eaLnBrk="0" fontAlgn="base" hangingPunct="0">
      <a:spcBef>
        <a:spcPct val="0"/>
      </a:spcBef>
      <a:spcAft>
        <a:spcPct val="0"/>
      </a:spcAft>
      <a:defRPr sz="2400" b="1" kern="1200">
        <a:solidFill>
          <a:srgbClr val="FFFFFF"/>
        </a:solidFill>
        <a:latin typeface="Arial" charset="0"/>
        <a:ea typeface="+mn-ea"/>
        <a:cs typeface="+mn-cs"/>
      </a:defRPr>
    </a:lvl1pPr>
    <a:lvl2pPr marL="457200" algn="r" rtl="0" eaLnBrk="0" fontAlgn="base" hangingPunct="0">
      <a:spcBef>
        <a:spcPct val="0"/>
      </a:spcBef>
      <a:spcAft>
        <a:spcPct val="0"/>
      </a:spcAft>
      <a:defRPr sz="2400" b="1" kern="1200">
        <a:solidFill>
          <a:srgbClr val="FFFFFF"/>
        </a:solidFill>
        <a:latin typeface="Arial" charset="0"/>
        <a:ea typeface="+mn-ea"/>
        <a:cs typeface="+mn-cs"/>
      </a:defRPr>
    </a:lvl2pPr>
    <a:lvl3pPr marL="914400" algn="r" rtl="0" eaLnBrk="0" fontAlgn="base" hangingPunct="0">
      <a:spcBef>
        <a:spcPct val="0"/>
      </a:spcBef>
      <a:spcAft>
        <a:spcPct val="0"/>
      </a:spcAft>
      <a:defRPr sz="2400" b="1" kern="1200">
        <a:solidFill>
          <a:srgbClr val="FFFFFF"/>
        </a:solidFill>
        <a:latin typeface="Arial" charset="0"/>
        <a:ea typeface="+mn-ea"/>
        <a:cs typeface="+mn-cs"/>
      </a:defRPr>
    </a:lvl3pPr>
    <a:lvl4pPr marL="1371600" algn="r" rtl="0" eaLnBrk="0" fontAlgn="base" hangingPunct="0">
      <a:spcBef>
        <a:spcPct val="0"/>
      </a:spcBef>
      <a:spcAft>
        <a:spcPct val="0"/>
      </a:spcAft>
      <a:defRPr sz="2400" b="1" kern="1200">
        <a:solidFill>
          <a:srgbClr val="FFFFFF"/>
        </a:solidFill>
        <a:latin typeface="Arial" charset="0"/>
        <a:ea typeface="+mn-ea"/>
        <a:cs typeface="+mn-cs"/>
      </a:defRPr>
    </a:lvl4pPr>
    <a:lvl5pPr marL="1828800" algn="r" rtl="0" eaLnBrk="0" fontAlgn="base" hangingPunct="0">
      <a:spcBef>
        <a:spcPct val="0"/>
      </a:spcBef>
      <a:spcAft>
        <a:spcPct val="0"/>
      </a:spcAft>
      <a:defRPr sz="2400" b="1" kern="1200">
        <a:solidFill>
          <a:srgbClr val="FFFFFF"/>
        </a:solidFill>
        <a:latin typeface="Arial" charset="0"/>
        <a:ea typeface="+mn-ea"/>
        <a:cs typeface="+mn-cs"/>
      </a:defRPr>
    </a:lvl5pPr>
    <a:lvl6pPr marL="2286000" algn="l" defTabSz="914400" rtl="0" eaLnBrk="1" latinLnBrk="0" hangingPunct="1">
      <a:defRPr sz="2400" b="1" kern="1200">
        <a:solidFill>
          <a:srgbClr val="FFFFFF"/>
        </a:solidFill>
        <a:latin typeface="Arial" charset="0"/>
        <a:ea typeface="+mn-ea"/>
        <a:cs typeface="+mn-cs"/>
      </a:defRPr>
    </a:lvl6pPr>
    <a:lvl7pPr marL="2743200" algn="l" defTabSz="914400" rtl="0" eaLnBrk="1" latinLnBrk="0" hangingPunct="1">
      <a:defRPr sz="2400" b="1" kern="1200">
        <a:solidFill>
          <a:srgbClr val="FFFFFF"/>
        </a:solidFill>
        <a:latin typeface="Arial" charset="0"/>
        <a:ea typeface="+mn-ea"/>
        <a:cs typeface="+mn-cs"/>
      </a:defRPr>
    </a:lvl7pPr>
    <a:lvl8pPr marL="3200400" algn="l" defTabSz="914400" rtl="0" eaLnBrk="1" latinLnBrk="0" hangingPunct="1">
      <a:defRPr sz="2400" b="1" kern="1200">
        <a:solidFill>
          <a:srgbClr val="FFFFFF"/>
        </a:solidFill>
        <a:latin typeface="Arial" charset="0"/>
        <a:ea typeface="+mn-ea"/>
        <a:cs typeface="+mn-cs"/>
      </a:defRPr>
    </a:lvl8pPr>
    <a:lvl9pPr marL="3657600" algn="l" defTabSz="914400" rtl="0" eaLnBrk="1" latinLnBrk="0" hangingPunct="1">
      <a:defRPr sz="2400" b="1" kern="1200">
        <a:solidFill>
          <a:srgbClr val="FFFFFF"/>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0000CC"/>
    <a:srgbClr val="FFFFFF"/>
    <a:srgbClr val="FFFF99"/>
    <a:srgbClr val="00FFFF"/>
    <a:srgbClr val="FFFF00"/>
    <a:srgbClr val="FFCC99"/>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284" autoAdjust="0"/>
    <p:restoredTop sz="94695" autoAdjust="0"/>
  </p:normalViewPr>
  <p:slideViewPr>
    <p:cSldViewPr>
      <p:cViewPr varScale="1">
        <p:scale>
          <a:sx n="62" d="100"/>
          <a:sy n="62" d="100"/>
        </p:scale>
        <p:origin x="-324" y="-84"/>
      </p:cViewPr>
      <p:guideLst>
        <p:guide orient="horz" pos="2160"/>
        <p:guide pos="2880"/>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sorterViewPr>
    <p:cViewPr>
      <p:scale>
        <a:sx n="66" d="100"/>
        <a:sy n="66" d="100"/>
      </p:scale>
      <p:origin x="0" y="4590"/>
    </p:cViewPr>
  </p:sorterViewPr>
  <p:notesViewPr>
    <p:cSldViewPr>
      <p:cViewPr varScale="1">
        <p:scale>
          <a:sx n="53" d="100"/>
          <a:sy n="53" d="100"/>
        </p:scale>
        <p:origin x="-1878" y="-102"/>
      </p:cViewPr>
      <p:guideLst>
        <p:guide orient="horz" pos="2924"/>
        <p:guide pos="22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_rels/viewProps.xml.rels><?xml version="1.0" encoding="UTF-8" standalone="yes"?>
<Relationships xmlns="http://schemas.openxmlformats.org/package/2006/relationships"><Relationship Id="rId1" Type="http://schemas.openxmlformats.org/officeDocument/2006/relationships/slide" Target="slides/slide19.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4.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87.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89.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90.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91.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92.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2034" name="Rectangle 2"/>
          <p:cNvSpPr>
            <a:spLocks noGrp="1" noChangeArrowheads="1"/>
          </p:cNvSpPr>
          <p:nvPr>
            <p:ph type="hdr" sz="quarter"/>
          </p:nvPr>
        </p:nvSpPr>
        <p:spPr bwMode="auto">
          <a:xfrm>
            <a:off x="0" y="0"/>
            <a:ext cx="3032125"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005" tIns="46505" rIns="93005" bIns="46505" numCol="1" anchor="t" anchorCtr="0" compatLnSpc="1">
            <a:prstTxWarp prst="textNoShape">
              <a:avLst/>
            </a:prstTxWarp>
          </a:bodyPr>
          <a:lstStyle>
            <a:lvl1pPr algn="l" defTabSz="930275">
              <a:defRPr sz="1200" b="0">
                <a:solidFill>
                  <a:schemeClr val="tx1"/>
                </a:solidFill>
                <a:latin typeface="Times New Roman" pitchFamily="18" charset="0"/>
              </a:defRPr>
            </a:lvl1pPr>
          </a:lstStyle>
          <a:p>
            <a:endParaRPr lang="en-US" altLang="en-US"/>
          </a:p>
        </p:txBody>
      </p:sp>
      <p:sp>
        <p:nvSpPr>
          <p:cNvPr id="172035" name="Rectangle 3"/>
          <p:cNvSpPr>
            <a:spLocks noGrp="1" noChangeArrowheads="1"/>
          </p:cNvSpPr>
          <p:nvPr>
            <p:ph type="dt" sz="quarter" idx="1"/>
          </p:nvPr>
        </p:nvSpPr>
        <p:spPr bwMode="auto">
          <a:xfrm>
            <a:off x="3965575" y="0"/>
            <a:ext cx="3032125"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005" tIns="46505" rIns="93005" bIns="46505" numCol="1" anchor="t" anchorCtr="0" compatLnSpc="1">
            <a:prstTxWarp prst="textNoShape">
              <a:avLst/>
            </a:prstTxWarp>
          </a:bodyPr>
          <a:lstStyle>
            <a:lvl1pPr defTabSz="930275">
              <a:defRPr sz="1200" b="0">
                <a:solidFill>
                  <a:schemeClr val="tx1"/>
                </a:solidFill>
                <a:latin typeface="Times New Roman" pitchFamily="18" charset="0"/>
              </a:defRPr>
            </a:lvl1pPr>
          </a:lstStyle>
          <a:p>
            <a:endParaRPr lang="en-US" altLang="en-US"/>
          </a:p>
        </p:txBody>
      </p:sp>
      <p:sp>
        <p:nvSpPr>
          <p:cNvPr id="172036" name="Rectangle 4"/>
          <p:cNvSpPr>
            <a:spLocks noGrp="1" noChangeArrowheads="1"/>
          </p:cNvSpPr>
          <p:nvPr>
            <p:ph type="ftr" sz="quarter" idx="2"/>
          </p:nvPr>
        </p:nvSpPr>
        <p:spPr bwMode="auto">
          <a:xfrm>
            <a:off x="0" y="8820150"/>
            <a:ext cx="3032125"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005" tIns="46505" rIns="93005" bIns="46505" numCol="1" anchor="b" anchorCtr="0" compatLnSpc="1">
            <a:prstTxWarp prst="textNoShape">
              <a:avLst/>
            </a:prstTxWarp>
          </a:bodyPr>
          <a:lstStyle>
            <a:lvl1pPr algn="l" defTabSz="930275">
              <a:defRPr sz="1200" b="0">
                <a:solidFill>
                  <a:schemeClr val="tx1"/>
                </a:solidFill>
                <a:latin typeface="Times New Roman" pitchFamily="18" charset="0"/>
              </a:defRPr>
            </a:lvl1pPr>
          </a:lstStyle>
          <a:p>
            <a:endParaRPr lang="en-US" altLang="en-US"/>
          </a:p>
        </p:txBody>
      </p:sp>
      <p:sp>
        <p:nvSpPr>
          <p:cNvPr id="172037" name="Rectangle 5"/>
          <p:cNvSpPr>
            <a:spLocks noGrp="1" noChangeArrowheads="1"/>
          </p:cNvSpPr>
          <p:nvPr>
            <p:ph type="sldNum" sz="quarter" idx="3"/>
          </p:nvPr>
        </p:nvSpPr>
        <p:spPr bwMode="auto">
          <a:xfrm>
            <a:off x="3965575" y="8820150"/>
            <a:ext cx="3032125"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005" tIns="46505" rIns="93005" bIns="46505" numCol="1" anchor="b" anchorCtr="0" compatLnSpc="1">
            <a:prstTxWarp prst="textNoShape">
              <a:avLst/>
            </a:prstTxWarp>
          </a:bodyPr>
          <a:lstStyle>
            <a:lvl1pPr defTabSz="930275">
              <a:defRPr sz="1200" b="0">
                <a:solidFill>
                  <a:schemeClr val="tx1"/>
                </a:solidFill>
                <a:latin typeface="Times New Roman" pitchFamily="18" charset="0"/>
              </a:defRPr>
            </a:lvl1pPr>
          </a:lstStyle>
          <a:p>
            <a:fld id="{A3E3C8DA-5384-4F36-8175-DCBC4B53F184}" type="slidenum">
              <a:rPr lang="en-US" altLang="en-US"/>
              <a:pPr/>
              <a:t>‹#›</a:t>
            </a:fld>
            <a:endParaRPr lang="en-US" altLang="en-US"/>
          </a:p>
        </p:txBody>
      </p:sp>
    </p:spTree>
    <p:extLst>
      <p:ext uri="{BB962C8B-B14F-4D97-AF65-F5344CB8AC3E}">
        <p14:creationId xmlns:p14="http://schemas.microsoft.com/office/powerpoint/2010/main" val="14397364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9490" name="Rectangle 2"/>
          <p:cNvSpPr>
            <a:spLocks noGrp="1" noChangeArrowheads="1"/>
          </p:cNvSpPr>
          <p:nvPr>
            <p:ph type="hdr" sz="quarter"/>
          </p:nvPr>
        </p:nvSpPr>
        <p:spPr bwMode="auto">
          <a:xfrm>
            <a:off x="0" y="0"/>
            <a:ext cx="3032125"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646" tIns="46322" rIns="92646" bIns="46322" numCol="1" anchor="t" anchorCtr="0" compatLnSpc="1">
            <a:prstTxWarp prst="textNoShape">
              <a:avLst/>
            </a:prstTxWarp>
          </a:bodyPr>
          <a:lstStyle>
            <a:lvl1pPr algn="l" defTabSz="925513">
              <a:defRPr sz="1200" b="0">
                <a:solidFill>
                  <a:schemeClr val="tx1"/>
                </a:solidFill>
                <a:latin typeface="Times New Roman" pitchFamily="18" charset="0"/>
              </a:defRPr>
            </a:lvl1pPr>
          </a:lstStyle>
          <a:p>
            <a:endParaRPr lang="en-US" altLang="en-US"/>
          </a:p>
        </p:txBody>
      </p:sp>
      <p:sp>
        <p:nvSpPr>
          <p:cNvPr id="319491" name="Rectangle 3"/>
          <p:cNvSpPr>
            <a:spLocks noGrp="1" noChangeArrowheads="1"/>
          </p:cNvSpPr>
          <p:nvPr>
            <p:ph type="dt" idx="1"/>
          </p:nvPr>
        </p:nvSpPr>
        <p:spPr bwMode="auto">
          <a:xfrm>
            <a:off x="3965575" y="0"/>
            <a:ext cx="3032125"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646" tIns="46322" rIns="92646" bIns="46322" numCol="1" anchor="t" anchorCtr="0" compatLnSpc="1">
            <a:prstTxWarp prst="textNoShape">
              <a:avLst/>
            </a:prstTxWarp>
          </a:bodyPr>
          <a:lstStyle>
            <a:lvl1pPr defTabSz="925513">
              <a:defRPr sz="1200" b="0">
                <a:solidFill>
                  <a:schemeClr val="tx1"/>
                </a:solidFill>
                <a:latin typeface="Times New Roman" pitchFamily="18" charset="0"/>
              </a:defRPr>
            </a:lvl1pPr>
          </a:lstStyle>
          <a:p>
            <a:endParaRPr lang="en-US" altLang="en-US"/>
          </a:p>
        </p:txBody>
      </p:sp>
      <p:sp>
        <p:nvSpPr>
          <p:cNvPr id="319492" name="Rectangle 4"/>
          <p:cNvSpPr>
            <a:spLocks noGrp="1" noRot="1" noChangeAspect="1" noChangeArrowheads="1" noTextEdit="1"/>
          </p:cNvSpPr>
          <p:nvPr>
            <p:ph type="sldImg" idx="2"/>
          </p:nvPr>
        </p:nvSpPr>
        <p:spPr bwMode="auto">
          <a:xfrm>
            <a:off x="1195388" y="692150"/>
            <a:ext cx="4610100" cy="3457575"/>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19493" name="Rectangle 5"/>
          <p:cNvSpPr>
            <a:spLocks noGrp="1" noChangeArrowheads="1"/>
          </p:cNvSpPr>
          <p:nvPr>
            <p:ph type="body" sz="quarter" idx="3"/>
          </p:nvPr>
        </p:nvSpPr>
        <p:spPr bwMode="auto">
          <a:xfrm>
            <a:off x="933450" y="4379913"/>
            <a:ext cx="5130800" cy="4224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646" tIns="46322" rIns="92646" bIns="46322"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319494" name="Rectangle 6"/>
          <p:cNvSpPr>
            <a:spLocks noGrp="1" noChangeArrowheads="1"/>
          </p:cNvSpPr>
          <p:nvPr>
            <p:ph type="ftr" sz="quarter" idx="4"/>
          </p:nvPr>
        </p:nvSpPr>
        <p:spPr bwMode="auto">
          <a:xfrm>
            <a:off x="0" y="8836025"/>
            <a:ext cx="3032125"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646" tIns="46322" rIns="92646" bIns="46322" numCol="1" anchor="b" anchorCtr="0" compatLnSpc="1">
            <a:prstTxWarp prst="textNoShape">
              <a:avLst/>
            </a:prstTxWarp>
          </a:bodyPr>
          <a:lstStyle>
            <a:lvl1pPr algn="l" defTabSz="925513">
              <a:defRPr sz="1200" b="0">
                <a:solidFill>
                  <a:schemeClr val="tx1"/>
                </a:solidFill>
                <a:latin typeface="Times New Roman" pitchFamily="18" charset="0"/>
              </a:defRPr>
            </a:lvl1pPr>
          </a:lstStyle>
          <a:p>
            <a:endParaRPr lang="en-US" altLang="en-US"/>
          </a:p>
        </p:txBody>
      </p:sp>
      <p:sp>
        <p:nvSpPr>
          <p:cNvPr id="319495" name="Rectangle 7"/>
          <p:cNvSpPr>
            <a:spLocks noGrp="1" noChangeArrowheads="1"/>
          </p:cNvSpPr>
          <p:nvPr>
            <p:ph type="sldNum" sz="quarter" idx="5"/>
          </p:nvPr>
        </p:nvSpPr>
        <p:spPr bwMode="auto">
          <a:xfrm>
            <a:off x="3965575" y="8836025"/>
            <a:ext cx="3032125"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646" tIns="46322" rIns="92646" bIns="46322" numCol="1" anchor="b" anchorCtr="0" compatLnSpc="1">
            <a:prstTxWarp prst="textNoShape">
              <a:avLst/>
            </a:prstTxWarp>
          </a:bodyPr>
          <a:lstStyle>
            <a:lvl1pPr defTabSz="925513">
              <a:defRPr sz="1200" b="0">
                <a:solidFill>
                  <a:schemeClr val="tx1"/>
                </a:solidFill>
                <a:latin typeface="Times New Roman" pitchFamily="18" charset="0"/>
              </a:defRPr>
            </a:lvl1pPr>
          </a:lstStyle>
          <a:p>
            <a:fld id="{E7015C01-1B60-4876-B98A-13041A71E9D4}" type="slidenum">
              <a:rPr lang="en-US" altLang="en-US"/>
              <a:pPr/>
              <a:t>‹#›</a:t>
            </a:fld>
            <a:endParaRPr lang="en-US" altLang="en-US"/>
          </a:p>
        </p:txBody>
      </p:sp>
    </p:spTree>
    <p:extLst>
      <p:ext uri="{BB962C8B-B14F-4D97-AF65-F5344CB8AC3E}">
        <p14:creationId xmlns:p14="http://schemas.microsoft.com/office/powerpoint/2010/main" val="252653244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EA664B5-AA60-42B6-8E70-DAA1BCD6CB94}" type="slidenum">
              <a:rPr lang="en-US" altLang="en-US"/>
              <a:pPr/>
              <a:t>19</a:t>
            </a:fld>
            <a:endParaRPr lang="en-US" altLang="en-US" dirty="0"/>
          </a:p>
        </p:txBody>
      </p:sp>
      <p:sp>
        <p:nvSpPr>
          <p:cNvPr id="110594" name="Rectangle 2"/>
          <p:cNvSpPr>
            <a:spLocks noGrp="1" noRot="1" noChangeAspect="1" noChangeArrowheads="1" noTextEdit="1"/>
          </p:cNvSpPr>
          <p:nvPr>
            <p:ph type="sldImg"/>
          </p:nvPr>
        </p:nvSpPr>
        <p:spPr bwMode="auto">
          <a:xfrm>
            <a:off x="1174750" y="693738"/>
            <a:ext cx="4645025" cy="3482975"/>
          </a:xfrm>
          <a:prstGeom prst="rect">
            <a:avLst/>
          </a:prstGeom>
          <a:solidFill>
            <a:srgbClr val="FFFFFF"/>
          </a:solidFill>
          <a:ln>
            <a:solidFill>
              <a:srgbClr val="000000"/>
            </a:solidFill>
            <a:miter lim="800000"/>
            <a:headEnd/>
            <a:tailEnd/>
          </a:ln>
        </p:spPr>
      </p:sp>
      <p:sp>
        <p:nvSpPr>
          <p:cNvPr id="110595" name="Rectangle 3"/>
          <p:cNvSpPr>
            <a:spLocks noGrp="1" noChangeArrowheads="1"/>
          </p:cNvSpPr>
          <p:nvPr>
            <p:ph type="body" idx="1"/>
          </p:nvPr>
        </p:nvSpPr>
        <p:spPr bwMode="auto">
          <a:xfrm>
            <a:off x="931408" y="4409758"/>
            <a:ext cx="5134886" cy="4180889"/>
          </a:xfrm>
          <a:prstGeom prst="rect">
            <a:avLst/>
          </a:prstGeom>
          <a:solidFill>
            <a:srgbClr val="FFFFFF"/>
          </a:solidFill>
          <a:ln>
            <a:solidFill>
              <a:srgbClr val="000000"/>
            </a:solidFill>
            <a:miter lim="800000"/>
            <a:headEnd/>
            <a:tailEnd/>
          </a:ln>
        </p:spPr>
        <p:txBody>
          <a:bodyPr lIns="91552" tIns="45776" rIns="91552" bIns="45776"/>
          <a:lstStyle/>
          <a:p>
            <a:endParaRPr lang="en-US" alt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E7015C01-1B60-4876-B98A-13041A71E9D4}" type="slidenum">
              <a:rPr lang="en-US" altLang="en-US" smtClean="0"/>
              <a:pPr/>
              <a:t>49</a:t>
            </a:fld>
            <a:endParaRPr lang="en-US" altLang="en-US"/>
          </a:p>
        </p:txBody>
      </p:sp>
    </p:spTree>
    <p:extLst>
      <p:ext uri="{BB962C8B-B14F-4D97-AF65-F5344CB8AC3E}">
        <p14:creationId xmlns:p14="http://schemas.microsoft.com/office/powerpoint/2010/main" val="38432559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553D613-EB06-47F2-8AA3-CF16272462A8}" type="slidenum">
              <a:rPr lang="en-US" altLang="en-US"/>
              <a:pPr/>
              <a:t>53</a:t>
            </a:fld>
            <a:endParaRPr lang="en-US" altLang="en-US"/>
          </a:p>
        </p:txBody>
      </p:sp>
      <p:sp>
        <p:nvSpPr>
          <p:cNvPr id="219138" name="Rectangle 2"/>
          <p:cNvSpPr>
            <a:spLocks noGrp="1" noRot="1" noChangeAspect="1" noChangeArrowheads="1" noTextEdit="1"/>
          </p:cNvSpPr>
          <p:nvPr>
            <p:ph type="sldImg"/>
          </p:nvPr>
        </p:nvSpPr>
        <p:spPr>
          <a:ln/>
        </p:spPr>
      </p:sp>
      <p:sp>
        <p:nvSpPr>
          <p:cNvPr id="219139" name="Rectangle 3"/>
          <p:cNvSpPr>
            <a:spLocks noGrp="1" noChangeArrowheads="1"/>
          </p:cNvSpPr>
          <p:nvPr>
            <p:ph type="body" idx="1"/>
          </p:nvPr>
        </p:nvSpPr>
        <p:spPr>
          <a:xfrm>
            <a:off x="933450" y="4410075"/>
            <a:ext cx="5130800" cy="4176713"/>
          </a:xfrm>
        </p:spPr>
        <p:txBody>
          <a:bodyPr/>
          <a:lstStyle/>
          <a:p>
            <a:r>
              <a:rPr lang="en-CA" altLang="en-US"/>
              <a:t>[Allow for 2 minutes of speaking]</a:t>
            </a:r>
          </a:p>
          <a:p>
            <a:endParaRPr lang="en-CA" altLang="en-US"/>
          </a:p>
          <a:p>
            <a:r>
              <a:rPr lang="en-CA" altLang="en-US"/>
              <a:t>On this slide, highlight a significant 2009 project accomplishment with staff. Here are suggestions for the type of content you could discuss with this slide [NOTE: not everything that you will say needs to be typed on the slide]:</a:t>
            </a:r>
          </a:p>
          <a:p>
            <a:pPr>
              <a:buFontTx/>
              <a:buChar char="•"/>
            </a:pPr>
            <a:r>
              <a:rPr lang="en-CA" altLang="en-US" u="sng"/>
              <a:t>What</a:t>
            </a:r>
            <a:r>
              <a:rPr lang="en-CA" altLang="en-US"/>
              <a:t> is so significant about this project?</a:t>
            </a:r>
          </a:p>
          <a:p>
            <a:pPr>
              <a:buFontTx/>
              <a:buChar char="•"/>
            </a:pPr>
            <a:r>
              <a:rPr lang="en-CA" altLang="en-US" u="sng"/>
              <a:t>Who</a:t>
            </a:r>
            <a:r>
              <a:rPr lang="en-CA" altLang="en-US"/>
              <a:t> is being impacted by this project and </a:t>
            </a:r>
            <a:r>
              <a:rPr lang="en-CA" altLang="en-US" u="sng"/>
              <a:t>How</a:t>
            </a:r>
            <a:r>
              <a:rPr lang="en-CA" altLang="en-US"/>
              <a:t> are they being impacted?</a:t>
            </a:r>
          </a:p>
          <a:p>
            <a:pPr>
              <a:buFontTx/>
              <a:buChar char="•"/>
            </a:pPr>
            <a:r>
              <a:rPr lang="en-CA" altLang="en-US" u="sng"/>
              <a:t>Why</a:t>
            </a:r>
            <a:r>
              <a:rPr lang="en-CA" altLang="en-US"/>
              <a:t> is this project relevant: To Canadians? To CanmetENERGY? To NRCan?</a:t>
            </a:r>
          </a:p>
          <a:p>
            <a:pPr>
              <a:buFontTx/>
              <a:buChar char="•"/>
            </a:pPr>
            <a:r>
              <a:rPr lang="en-CA" altLang="en-US" u="sng"/>
              <a:t>Who</a:t>
            </a:r>
            <a:r>
              <a:rPr lang="en-CA" altLang="en-US"/>
              <a:t> were they key CanmetENERGY contributors to this significant achievement? </a:t>
            </a:r>
          </a:p>
          <a:p>
            <a:endParaRPr lang="en-CA"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CA"/>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CEE6D3A1-4D1A-4977-9369-325858A12BA3}" type="slidenum">
              <a:rPr lang="en-US" altLang="en-US"/>
              <a:pPr/>
              <a:t>‹#›</a:t>
            </a:fld>
            <a:endParaRPr lang="en-US" altLang="en-US"/>
          </a:p>
        </p:txBody>
      </p:sp>
    </p:spTree>
    <p:extLst>
      <p:ext uri="{BB962C8B-B14F-4D97-AF65-F5344CB8AC3E}">
        <p14:creationId xmlns:p14="http://schemas.microsoft.com/office/powerpoint/2010/main" val="22018451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F8763CC7-38A9-4F53-9105-FE0CAA289F69}" type="slidenum">
              <a:rPr lang="en-US" altLang="en-US"/>
              <a:pPr/>
              <a:t>‹#›</a:t>
            </a:fld>
            <a:endParaRPr lang="en-US" altLang="en-US"/>
          </a:p>
        </p:txBody>
      </p:sp>
    </p:spTree>
    <p:extLst>
      <p:ext uri="{BB962C8B-B14F-4D97-AF65-F5344CB8AC3E}">
        <p14:creationId xmlns:p14="http://schemas.microsoft.com/office/powerpoint/2010/main" val="29142270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9AA3E17D-E4FB-4AC5-9F29-C51C42DF10B7}" type="slidenum">
              <a:rPr lang="en-US" altLang="en-US"/>
              <a:pPr/>
              <a:t>‹#›</a:t>
            </a:fld>
            <a:endParaRPr lang="en-US" altLang="en-US"/>
          </a:p>
        </p:txBody>
      </p:sp>
    </p:spTree>
    <p:extLst>
      <p:ext uri="{BB962C8B-B14F-4D97-AF65-F5344CB8AC3E}">
        <p14:creationId xmlns:p14="http://schemas.microsoft.com/office/powerpoint/2010/main" val="33842203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CA"/>
          </a:p>
        </p:txBody>
      </p:sp>
      <p:sp>
        <p:nvSpPr>
          <p:cNvPr id="3" name="Table Placeholder 2"/>
          <p:cNvSpPr>
            <a:spLocks noGrp="1"/>
          </p:cNvSpPr>
          <p:nvPr>
            <p:ph type="tbl" idx="1"/>
          </p:nvPr>
        </p:nvSpPr>
        <p:spPr>
          <a:xfrm>
            <a:off x="685800" y="1981200"/>
            <a:ext cx="7772400" cy="4114800"/>
          </a:xfrm>
        </p:spPr>
        <p:txBody>
          <a:bodyPr/>
          <a:lstStyle/>
          <a:p>
            <a:endParaRPr lang="en-CA"/>
          </a:p>
        </p:txBody>
      </p:sp>
      <p:sp>
        <p:nvSpPr>
          <p:cNvPr id="4" name="Date Placeholder 3"/>
          <p:cNvSpPr>
            <a:spLocks noGrp="1"/>
          </p:cNvSpPr>
          <p:nvPr>
            <p:ph type="dt" sz="half" idx="10"/>
          </p:nvPr>
        </p:nvSpPr>
        <p:spPr>
          <a:xfrm>
            <a:off x="685800" y="6248400"/>
            <a:ext cx="1905000" cy="457200"/>
          </a:xfrm>
        </p:spPr>
        <p:txBody>
          <a:bodyPr/>
          <a:lstStyle>
            <a:lvl1pPr>
              <a:defRPr/>
            </a:lvl1pPr>
          </a:lstStyle>
          <a:p>
            <a:endParaRPr lang="en-US" altLang="en-US"/>
          </a:p>
        </p:txBody>
      </p:sp>
      <p:sp>
        <p:nvSpPr>
          <p:cNvPr id="5" name="Footer Placeholder 4"/>
          <p:cNvSpPr>
            <a:spLocks noGrp="1"/>
          </p:cNvSpPr>
          <p:nvPr>
            <p:ph type="ftr" sz="quarter" idx="11"/>
          </p:nvPr>
        </p:nvSpPr>
        <p:spPr>
          <a:xfrm>
            <a:off x="3124200" y="6248400"/>
            <a:ext cx="2895600" cy="457200"/>
          </a:xfrm>
        </p:spPr>
        <p:txBody>
          <a:bodyPr/>
          <a:lstStyle>
            <a:lvl1pPr>
              <a:defRPr/>
            </a:lvl1pPr>
          </a:lstStyle>
          <a:p>
            <a:endParaRPr lang="en-US" altLang="en-US"/>
          </a:p>
        </p:txBody>
      </p:sp>
      <p:sp>
        <p:nvSpPr>
          <p:cNvPr id="6" name="Slide Number Placeholder 5"/>
          <p:cNvSpPr>
            <a:spLocks noGrp="1"/>
          </p:cNvSpPr>
          <p:nvPr>
            <p:ph type="sldNum" sz="quarter" idx="12"/>
          </p:nvPr>
        </p:nvSpPr>
        <p:spPr>
          <a:xfrm>
            <a:off x="6553200" y="6248400"/>
            <a:ext cx="1905000" cy="457200"/>
          </a:xfrm>
        </p:spPr>
        <p:txBody>
          <a:bodyPr/>
          <a:lstStyle>
            <a:lvl1pPr>
              <a:defRPr/>
            </a:lvl1pPr>
          </a:lstStyle>
          <a:p>
            <a:fld id="{F86BF5B0-D48B-45B2-8814-F84147E13E1E}" type="slidenum">
              <a:rPr lang="en-US" altLang="en-US"/>
              <a:pPr/>
              <a:t>‹#›</a:t>
            </a:fld>
            <a:endParaRPr lang="en-US" altLang="en-US"/>
          </a:p>
        </p:txBody>
      </p:sp>
    </p:spTree>
    <p:extLst>
      <p:ext uri="{BB962C8B-B14F-4D97-AF65-F5344CB8AC3E}">
        <p14:creationId xmlns:p14="http://schemas.microsoft.com/office/powerpoint/2010/main" val="34791826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CA"/>
          </a:p>
        </p:txBody>
      </p:sp>
      <p:sp>
        <p:nvSpPr>
          <p:cNvPr id="3" name="Chart Placeholder 2"/>
          <p:cNvSpPr>
            <a:spLocks noGrp="1"/>
          </p:cNvSpPr>
          <p:nvPr>
            <p:ph type="chart" idx="1"/>
          </p:nvPr>
        </p:nvSpPr>
        <p:spPr>
          <a:xfrm>
            <a:off x="685800" y="1981200"/>
            <a:ext cx="7772400" cy="4114800"/>
          </a:xfrm>
        </p:spPr>
        <p:txBody>
          <a:bodyPr/>
          <a:lstStyle/>
          <a:p>
            <a:endParaRPr lang="en-CA"/>
          </a:p>
        </p:txBody>
      </p:sp>
      <p:sp>
        <p:nvSpPr>
          <p:cNvPr id="4" name="Date Placeholder 3"/>
          <p:cNvSpPr>
            <a:spLocks noGrp="1"/>
          </p:cNvSpPr>
          <p:nvPr>
            <p:ph type="dt" sz="half" idx="10"/>
          </p:nvPr>
        </p:nvSpPr>
        <p:spPr>
          <a:xfrm>
            <a:off x="685800" y="6248400"/>
            <a:ext cx="1905000" cy="457200"/>
          </a:xfrm>
        </p:spPr>
        <p:txBody>
          <a:bodyPr/>
          <a:lstStyle>
            <a:lvl1pPr>
              <a:defRPr/>
            </a:lvl1pPr>
          </a:lstStyle>
          <a:p>
            <a:endParaRPr lang="en-US" altLang="en-US"/>
          </a:p>
        </p:txBody>
      </p:sp>
      <p:sp>
        <p:nvSpPr>
          <p:cNvPr id="5" name="Footer Placeholder 4"/>
          <p:cNvSpPr>
            <a:spLocks noGrp="1"/>
          </p:cNvSpPr>
          <p:nvPr>
            <p:ph type="ftr" sz="quarter" idx="11"/>
          </p:nvPr>
        </p:nvSpPr>
        <p:spPr>
          <a:xfrm>
            <a:off x="3124200" y="6248400"/>
            <a:ext cx="2895600" cy="457200"/>
          </a:xfrm>
        </p:spPr>
        <p:txBody>
          <a:bodyPr/>
          <a:lstStyle>
            <a:lvl1pPr>
              <a:defRPr/>
            </a:lvl1pPr>
          </a:lstStyle>
          <a:p>
            <a:endParaRPr lang="en-US" altLang="en-US"/>
          </a:p>
        </p:txBody>
      </p:sp>
      <p:sp>
        <p:nvSpPr>
          <p:cNvPr id="6" name="Slide Number Placeholder 5"/>
          <p:cNvSpPr>
            <a:spLocks noGrp="1"/>
          </p:cNvSpPr>
          <p:nvPr>
            <p:ph type="sldNum" sz="quarter" idx="12"/>
          </p:nvPr>
        </p:nvSpPr>
        <p:spPr>
          <a:xfrm>
            <a:off x="6553200" y="6248400"/>
            <a:ext cx="1905000" cy="457200"/>
          </a:xfrm>
        </p:spPr>
        <p:txBody>
          <a:bodyPr/>
          <a:lstStyle>
            <a:lvl1pPr>
              <a:defRPr/>
            </a:lvl1pPr>
          </a:lstStyle>
          <a:p>
            <a:fld id="{D486E56E-6AEF-430C-BBFC-8721B1A225B7}" type="slidenum">
              <a:rPr lang="en-US" altLang="en-US"/>
              <a:pPr/>
              <a:t>‹#›</a:t>
            </a:fld>
            <a:endParaRPr lang="en-US" altLang="en-US"/>
          </a:p>
        </p:txBody>
      </p:sp>
    </p:spTree>
    <p:extLst>
      <p:ext uri="{BB962C8B-B14F-4D97-AF65-F5344CB8AC3E}">
        <p14:creationId xmlns:p14="http://schemas.microsoft.com/office/powerpoint/2010/main" val="24285400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CA"/>
          </a:p>
        </p:txBody>
      </p:sp>
      <p:sp>
        <p:nvSpPr>
          <p:cNvPr id="3" name="ClipArt Placeholder 2"/>
          <p:cNvSpPr>
            <a:spLocks noGrp="1"/>
          </p:cNvSpPr>
          <p:nvPr>
            <p:ph type="clipArt" sz="half" idx="1"/>
          </p:nvPr>
        </p:nvSpPr>
        <p:spPr>
          <a:xfrm>
            <a:off x="685800" y="1981200"/>
            <a:ext cx="3810000" cy="4114800"/>
          </a:xfrm>
        </p:spPr>
        <p:txBody>
          <a:bodyPr/>
          <a:lstStyle/>
          <a:p>
            <a:endParaRPr lang="en-CA"/>
          </a:p>
        </p:txBody>
      </p:sp>
      <p:sp>
        <p:nvSpPr>
          <p:cNvPr id="4" name="Text Placeholder 3"/>
          <p:cNvSpPr>
            <a:spLocks noGrp="1"/>
          </p:cNvSpPr>
          <p:nvPr>
            <p:ph type="body"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US" altLang="en-US"/>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ltLang="en-US"/>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2B31ABEC-FEE8-4AF3-BAA5-AD7E2E3D3F3B}" type="slidenum">
              <a:rPr lang="en-US" altLang="en-US"/>
              <a:pPr/>
              <a:t>‹#›</a:t>
            </a:fld>
            <a:endParaRPr lang="en-US" altLang="en-US"/>
          </a:p>
        </p:txBody>
      </p:sp>
    </p:spTree>
    <p:extLst>
      <p:ext uri="{BB962C8B-B14F-4D97-AF65-F5344CB8AC3E}">
        <p14:creationId xmlns:p14="http://schemas.microsoft.com/office/powerpoint/2010/main" val="34204867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Chart">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smtClean="0"/>
              <a:t>Click to edit Master title style</a:t>
            </a:r>
            <a:endParaRPr lang="en-CA"/>
          </a:p>
        </p:txBody>
      </p:sp>
      <p:sp>
        <p:nvSpPr>
          <p:cNvPr id="3" name="Text Placeholder 2"/>
          <p:cNvSpPr>
            <a:spLocks noGrp="1"/>
          </p:cNvSpPr>
          <p:nvPr>
            <p:ph type="body"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hart Placeholder 3"/>
          <p:cNvSpPr>
            <a:spLocks noGrp="1"/>
          </p:cNvSpPr>
          <p:nvPr>
            <p:ph type="chart" sz="half" idx="2"/>
          </p:nvPr>
        </p:nvSpPr>
        <p:spPr>
          <a:xfrm>
            <a:off x="4648200" y="1600200"/>
            <a:ext cx="4038600" cy="4530725"/>
          </a:xfrm>
        </p:spPr>
        <p:txBody>
          <a:bodyPr/>
          <a:lstStyle/>
          <a:p>
            <a:endParaRPr lang="en-CA"/>
          </a:p>
        </p:txBody>
      </p:sp>
      <p:sp>
        <p:nvSpPr>
          <p:cNvPr id="5" name="Date Placeholder 4"/>
          <p:cNvSpPr>
            <a:spLocks noGrp="1"/>
          </p:cNvSpPr>
          <p:nvPr>
            <p:ph type="dt" sz="half" idx="10"/>
          </p:nvPr>
        </p:nvSpPr>
        <p:spPr>
          <a:xfrm>
            <a:off x="457200" y="6248400"/>
            <a:ext cx="2133600" cy="457200"/>
          </a:xfrm>
        </p:spPr>
        <p:txBody>
          <a:bodyPr/>
          <a:lstStyle>
            <a:lvl1pPr>
              <a:defRPr/>
            </a:lvl1pPr>
          </a:lstStyle>
          <a:p>
            <a:endParaRPr lang="en-US" altLang="en-US"/>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ltLang="en-US"/>
          </a:p>
        </p:txBody>
      </p:sp>
      <p:sp>
        <p:nvSpPr>
          <p:cNvPr id="7" name="Slide Number Placeholder 6"/>
          <p:cNvSpPr>
            <a:spLocks noGrp="1"/>
          </p:cNvSpPr>
          <p:nvPr>
            <p:ph type="sldNum" sz="quarter" idx="12"/>
          </p:nvPr>
        </p:nvSpPr>
        <p:spPr>
          <a:xfrm>
            <a:off x="6553200" y="6248400"/>
            <a:ext cx="2133600" cy="457200"/>
          </a:xfrm>
        </p:spPr>
        <p:txBody>
          <a:bodyPr/>
          <a:lstStyle>
            <a:lvl1pPr>
              <a:defRPr/>
            </a:lvl1pPr>
          </a:lstStyle>
          <a:p>
            <a:fld id="{D67ACC69-7A25-4770-9C51-516526010FAD}" type="slidenum">
              <a:rPr lang="en-US" altLang="en-US"/>
              <a:pPr/>
              <a:t>‹#›</a:t>
            </a:fld>
            <a:endParaRPr lang="en-US" altLang="en-US"/>
          </a:p>
        </p:txBody>
      </p:sp>
    </p:spTree>
    <p:extLst>
      <p:ext uri="{BB962C8B-B14F-4D97-AF65-F5344CB8AC3E}">
        <p14:creationId xmlns:p14="http://schemas.microsoft.com/office/powerpoint/2010/main" val="27598824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smtClean="0"/>
              <a:t>Click to edit Master title style</a:t>
            </a:r>
            <a:endParaRPr lang="en-CA"/>
          </a:p>
        </p:txBody>
      </p:sp>
      <p:sp>
        <p:nvSpPr>
          <p:cNvPr id="3" name="Text Placeholder 2"/>
          <p:cNvSpPr>
            <a:spLocks noGrp="1"/>
          </p:cNvSpPr>
          <p:nvPr>
            <p:ph type="body"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648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Date Placeholder 4"/>
          <p:cNvSpPr>
            <a:spLocks noGrp="1"/>
          </p:cNvSpPr>
          <p:nvPr>
            <p:ph type="dt" sz="half" idx="10"/>
          </p:nvPr>
        </p:nvSpPr>
        <p:spPr>
          <a:xfrm>
            <a:off x="457200" y="6248400"/>
            <a:ext cx="2133600" cy="457200"/>
          </a:xfrm>
        </p:spPr>
        <p:txBody>
          <a:bodyPr/>
          <a:lstStyle>
            <a:lvl1pPr>
              <a:defRPr/>
            </a:lvl1pPr>
          </a:lstStyle>
          <a:p>
            <a:endParaRPr lang="en-US" altLang="en-US"/>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ltLang="en-US"/>
          </a:p>
        </p:txBody>
      </p:sp>
      <p:sp>
        <p:nvSpPr>
          <p:cNvPr id="7" name="Slide Number Placeholder 6"/>
          <p:cNvSpPr>
            <a:spLocks noGrp="1"/>
          </p:cNvSpPr>
          <p:nvPr>
            <p:ph type="sldNum" sz="quarter" idx="12"/>
          </p:nvPr>
        </p:nvSpPr>
        <p:spPr>
          <a:xfrm>
            <a:off x="6553200" y="6248400"/>
            <a:ext cx="2133600" cy="457200"/>
          </a:xfrm>
        </p:spPr>
        <p:txBody>
          <a:bodyPr/>
          <a:lstStyle>
            <a:lvl1pPr>
              <a:defRPr/>
            </a:lvl1pPr>
          </a:lstStyle>
          <a:p>
            <a:fld id="{4445E73B-9213-4D2F-890F-A77FF005275F}" type="slidenum">
              <a:rPr lang="en-US" altLang="en-US"/>
              <a:pPr/>
              <a:t>‹#›</a:t>
            </a:fld>
            <a:endParaRPr lang="en-US" altLang="en-US"/>
          </a:p>
        </p:txBody>
      </p:sp>
    </p:spTree>
    <p:extLst>
      <p:ext uri="{BB962C8B-B14F-4D97-AF65-F5344CB8AC3E}">
        <p14:creationId xmlns:p14="http://schemas.microsoft.com/office/powerpoint/2010/main" val="25753875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EF61A97E-9B37-4B87-8054-0772F0E1C352}" type="slidenum">
              <a:rPr lang="en-US" altLang="en-US"/>
              <a:pPr/>
              <a:t>‹#›</a:t>
            </a:fld>
            <a:endParaRPr lang="en-US" altLang="en-US"/>
          </a:p>
        </p:txBody>
      </p:sp>
    </p:spTree>
    <p:extLst>
      <p:ext uri="{BB962C8B-B14F-4D97-AF65-F5344CB8AC3E}">
        <p14:creationId xmlns:p14="http://schemas.microsoft.com/office/powerpoint/2010/main" val="8438751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B454BBF4-5982-46A6-86A0-438277373598}" type="slidenum">
              <a:rPr lang="en-US" altLang="en-US"/>
              <a:pPr/>
              <a:t>‹#›</a:t>
            </a:fld>
            <a:endParaRPr lang="en-US" altLang="en-US"/>
          </a:p>
        </p:txBody>
      </p:sp>
    </p:spTree>
    <p:extLst>
      <p:ext uri="{BB962C8B-B14F-4D97-AF65-F5344CB8AC3E}">
        <p14:creationId xmlns:p14="http://schemas.microsoft.com/office/powerpoint/2010/main" val="30262926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B6930B1D-ACB1-4D14-8A13-817287C3F702}" type="slidenum">
              <a:rPr lang="en-US" altLang="en-US"/>
              <a:pPr/>
              <a:t>‹#›</a:t>
            </a:fld>
            <a:endParaRPr lang="en-US" altLang="en-US"/>
          </a:p>
        </p:txBody>
      </p:sp>
    </p:spTree>
    <p:extLst>
      <p:ext uri="{BB962C8B-B14F-4D97-AF65-F5344CB8AC3E}">
        <p14:creationId xmlns:p14="http://schemas.microsoft.com/office/powerpoint/2010/main" val="19461481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7" name="Date Placeholder 6"/>
          <p:cNvSpPr>
            <a:spLocks noGrp="1"/>
          </p:cNvSpPr>
          <p:nvPr>
            <p:ph type="dt" sz="half" idx="10"/>
          </p:nvPr>
        </p:nvSpPr>
        <p:spPr/>
        <p:txBody>
          <a:bodyPr/>
          <a:lstStyle>
            <a:lvl1pPr>
              <a:defRPr/>
            </a:lvl1pPr>
          </a:lstStyle>
          <a:p>
            <a:endParaRPr lang="en-US" altLang="en-US"/>
          </a:p>
        </p:txBody>
      </p:sp>
      <p:sp>
        <p:nvSpPr>
          <p:cNvPr id="8" name="Footer Placeholder 7"/>
          <p:cNvSpPr>
            <a:spLocks noGrp="1"/>
          </p:cNvSpPr>
          <p:nvPr>
            <p:ph type="ftr" sz="quarter" idx="11"/>
          </p:nvPr>
        </p:nvSpPr>
        <p:spPr/>
        <p:txBody>
          <a:bodyPr/>
          <a:lstStyle>
            <a:lvl1pPr>
              <a:defRPr/>
            </a:lvl1pPr>
          </a:lstStyle>
          <a:p>
            <a:endParaRPr lang="en-US" altLang="en-US"/>
          </a:p>
        </p:txBody>
      </p:sp>
      <p:sp>
        <p:nvSpPr>
          <p:cNvPr id="9" name="Slide Number Placeholder 8"/>
          <p:cNvSpPr>
            <a:spLocks noGrp="1"/>
          </p:cNvSpPr>
          <p:nvPr>
            <p:ph type="sldNum" sz="quarter" idx="12"/>
          </p:nvPr>
        </p:nvSpPr>
        <p:spPr/>
        <p:txBody>
          <a:bodyPr/>
          <a:lstStyle>
            <a:lvl1pPr>
              <a:defRPr/>
            </a:lvl1pPr>
          </a:lstStyle>
          <a:p>
            <a:fld id="{FB1BD303-CBD7-47CA-BEB5-79EF2B663A67}" type="slidenum">
              <a:rPr lang="en-US" altLang="en-US"/>
              <a:pPr/>
              <a:t>‹#›</a:t>
            </a:fld>
            <a:endParaRPr lang="en-US" altLang="en-US"/>
          </a:p>
        </p:txBody>
      </p:sp>
    </p:spTree>
    <p:extLst>
      <p:ext uri="{BB962C8B-B14F-4D97-AF65-F5344CB8AC3E}">
        <p14:creationId xmlns:p14="http://schemas.microsoft.com/office/powerpoint/2010/main" val="24903839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Date Placeholder 2"/>
          <p:cNvSpPr>
            <a:spLocks noGrp="1"/>
          </p:cNvSpPr>
          <p:nvPr>
            <p:ph type="dt" sz="half" idx="10"/>
          </p:nvPr>
        </p:nvSpPr>
        <p:spPr/>
        <p:txBody>
          <a:bodyPr/>
          <a:lstStyle>
            <a:lvl1pPr>
              <a:defRPr/>
            </a:lvl1pPr>
          </a:lstStyle>
          <a:p>
            <a:endParaRPr lang="en-US" altLang="en-US"/>
          </a:p>
        </p:txBody>
      </p:sp>
      <p:sp>
        <p:nvSpPr>
          <p:cNvPr id="4" name="Footer Placeholder 3"/>
          <p:cNvSpPr>
            <a:spLocks noGrp="1"/>
          </p:cNvSpPr>
          <p:nvPr>
            <p:ph type="ftr" sz="quarter" idx="11"/>
          </p:nvPr>
        </p:nvSpPr>
        <p:spPr/>
        <p:txBody>
          <a:bodyPr/>
          <a:lstStyle>
            <a:lvl1pPr>
              <a:defRPr/>
            </a:lvl1pPr>
          </a:lstStyle>
          <a:p>
            <a:endParaRPr lang="en-US" altLang="en-US"/>
          </a:p>
        </p:txBody>
      </p:sp>
      <p:sp>
        <p:nvSpPr>
          <p:cNvPr id="5" name="Slide Number Placeholder 4"/>
          <p:cNvSpPr>
            <a:spLocks noGrp="1"/>
          </p:cNvSpPr>
          <p:nvPr>
            <p:ph type="sldNum" sz="quarter" idx="12"/>
          </p:nvPr>
        </p:nvSpPr>
        <p:spPr/>
        <p:txBody>
          <a:bodyPr/>
          <a:lstStyle>
            <a:lvl1pPr>
              <a:defRPr/>
            </a:lvl1pPr>
          </a:lstStyle>
          <a:p>
            <a:fld id="{77914C10-CA61-4171-9CB8-F183E176C5F9}" type="slidenum">
              <a:rPr lang="en-US" altLang="en-US"/>
              <a:pPr/>
              <a:t>‹#›</a:t>
            </a:fld>
            <a:endParaRPr lang="en-US" altLang="en-US"/>
          </a:p>
        </p:txBody>
      </p:sp>
    </p:spTree>
    <p:extLst>
      <p:ext uri="{BB962C8B-B14F-4D97-AF65-F5344CB8AC3E}">
        <p14:creationId xmlns:p14="http://schemas.microsoft.com/office/powerpoint/2010/main" val="3046986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p>
        </p:txBody>
      </p:sp>
      <p:sp>
        <p:nvSpPr>
          <p:cNvPr id="3" name="Footer Placeholder 2"/>
          <p:cNvSpPr>
            <a:spLocks noGrp="1"/>
          </p:cNvSpPr>
          <p:nvPr>
            <p:ph type="ftr" sz="quarter" idx="11"/>
          </p:nvPr>
        </p:nvSpPr>
        <p:spPr/>
        <p:txBody>
          <a:bodyPr/>
          <a:lstStyle>
            <a:lvl1pPr>
              <a:defRPr/>
            </a:lvl1pPr>
          </a:lstStyle>
          <a:p>
            <a:endParaRPr lang="en-US" altLang="en-US"/>
          </a:p>
        </p:txBody>
      </p:sp>
      <p:sp>
        <p:nvSpPr>
          <p:cNvPr id="4" name="Slide Number Placeholder 3"/>
          <p:cNvSpPr>
            <a:spLocks noGrp="1"/>
          </p:cNvSpPr>
          <p:nvPr>
            <p:ph type="sldNum" sz="quarter" idx="12"/>
          </p:nvPr>
        </p:nvSpPr>
        <p:spPr/>
        <p:txBody>
          <a:bodyPr/>
          <a:lstStyle>
            <a:lvl1pPr>
              <a:defRPr/>
            </a:lvl1pPr>
          </a:lstStyle>
          <a:p>
            <a:fld id="{D52E66C5-5493-4D5D-89AB-490094A06C73}" type="slidenum">
              <a:rPr lang="en-US" altLang="en-US"/>
              <a:pPr/>
              <a:t>‹#›</a:t>
            </a:fld>
            <a:endParaRPr lang="en-US" altLang="en-US"/>
          </a:p>
        </p:txBody>
      </p:sp>
    </p:spTree>
    <p:extLst>
      <p:ext uri="{BB962C8B-B14F-4D97-AF65-F5344CB8AC3E}">
        <p14:creationId xmlns:p14="http://schemas.microsoft.com/office/powerpoint/2010/main" val="39215785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515DAA3F-FB66-4BE8-AEFB-8AEA882EC4EA}" type="slidenum">
              <a:rPr lang="en-US" altLang="en-US"/>
              <a:pPr/>
              <a:t>‹#›</a:t>
            </a:fld>
            <a:endParaRPr lang="en-US" altLang="en-US"/>
          </a:p>
        </p:txBody>
      </p:sp>
    </p:spTree>
    <p:extLst>
      <p:ext uri="{BB962C8B-B14F-4D97-AF65-F5344CB8AC3E}">
        <p14:creationId xmlns:p14="http://schemas.microsoft.com/office/powerpoint/2010/main" val="41380183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8B14F547-2F37-4D7F-9A8A-79AD3DB01D91}" type="slidenum">
              <a:rPr lang="en-US" altLang="en-US"/>
              <a:pPr/>
              <a:t>‹#›</a:t>
            </a:fld>
            <a:endParaRPr lang="en-US" altLang="en-US"/>
          </a:p>
        </p:txBody>
      </p:sp>
    </p:spTree>
    <p:extLst>
      <p:ext uri="{BB962C8B-B14F-4D97-AF65-F5344CB8AC3E}">
        <p14:creationId xmlns:p14="http://schemas.microsoft.com/office/powerpoint/2010/main" val="8003585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400" b="0">
                <a:solidFill>
                  <a:schemeClr val="tx1"/>
                </a:solidFill>
                <a:latin typeface="+mn-lt"/>
              </a:defRPr>
            </a:lvl1pPr>
          </a:lstStyle>
          <a:p>
            <a:endParaRPr lang="en-US" alt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b="0">
                <a:solidFill>
                  <a:schemeClr val="tx1"/>
                </a:solidFill>
                <a:latin typeface="+mn-lt"/>
              </a:defRPr>
            </a:lvl1pPr>
          </a:lstStyle>
          <a:p>
            <a:endParaRPr lang="en-US" alt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b="0">
                <a:solidFill>
                  <a:schemeClr val="tx1"/>
                </a:solidFill>
                <a:latin typeface="+mn-lt"/>
              </a:defRPr>
            </a:lvl1pPr>
          </a:lstStyle>
          <a:p>
            <a:fld id="{C531D8DB-1E05-4550-AEC9-FD5CC75E9FEE}"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oleObject" Target="../embeddings/oleObject1.bin"/><Relationship Id="rId7" Type="http://schemas.openxmlformats.org/officeDocument/2006/relationships/image" Target="../media/image4.jpeg"/><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image" Target="../media/image3.jpeg"/><Relationship Id="rId5" Type="http://schemas.openxmlformats.org/officeDocument/2006/relationships/image" Target="../media/image2.jpeg"/><Relationship Id="rId10" Type="http://schemas.openxmlformats.org/officeDocument/2006/relationships/image" Target="../media/image7.jpg"/><Relationship Id="rId4" Type="http://schemas.openxmlformats.org/officeDocument/2006/relationships/image" Target="../media/image1.wmf"/><Relationship Id="rId9" Type="http://schemas.openxmlformats.org/officeDocument/2006/relationships/image" Target="../media/image6.jpeg"/></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eg"/><Relationship Id="rId1" Type="http://schemas.openxmlformats.org/officeDocument/2006/relationships/slideLayout" Target="../slideLayouts/slideLayout6.xml"/><Relationship Id="rId6" Type="http://schemas.openxmlformats.org/officeDocument/2006/relationships/image" Target="../media/image17.jpg"/><Relationship Id="rId5" Type="http://schemas.openxmlformats.org/officeDocument/2006/relationships/image" Target="../media/image16.jpg"/><Relationship Id="rId4" Type="http://schemas.openxmlformats.org/officeDocument/2006/relationships/image" Target="../media/image15.JPG"/></Relationships>
</file>

<file path=ppt/slides/_rels/slide12.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0.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6.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19.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Layout" Target="../slideLayouts/slideLayout6.xml"/><Relationship Id="rId5" Type="http://schemas.openxmlformats.org/officeDocument/2006/relationships/image" Target="../media/image35.jpg"/><Relationship Id="rId4" Type="http://schemas.openxmlformats.org/officeDocument/2006/relationships/image" Target="../media/image34.jpeg"/></Relationships>
</file>

<file path=ppt/slides/_rels/slide21.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g"/><Relationship Id="rId1" Type="http://schemas.microsoft.com/office/2007/relationships/media" Target="../media/media1.mpg"/><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6.xml"/><Relationship Id="rId4" Type="http://schemas.openxmlformats.org/officeDocument/2006/relationships/image" Target="../media/image42.png"/></Relationships>
</file>

<file path=ppt/slides/_rels/slide2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52.jpeg"/><Relationship Id="rId7" Type="http://schemas.openxmlformats.org/officeDocument/2006/relationships/image" Target="../media/image56.jpeg"/><Relationship Id="rId2" Type="http://schemas.openxmlformats.org/officeDocument/2006/relationships/image" Target="../media/image51.jpeg"/><Relationship Id="rId1" Type="http://schemas.openxmlformats.org/officeDocument/2006/relationships/slideLayout" Target="../slideLayouts/slideLayout6.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png"/></Relationships>
</file>

<file path=ppt/slides/_rels/slide4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2.xml"/><Relationship Id="rId4" Type="http://schemas.openxmlformats.org/officeDocument/2006/relationships/image" Target="../media/image59.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15.xml"/><Relationship Id="rId4" Type="http://schemas.openxmlformats.org/officeDocument/2006/relationships/image" Target="../media/image62.jpeg"/></Relationships>
</file>

<file path=ppt/slides/_rels/slide4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15.xml"/><Relationship Id="rId4" Type="http://schemas.openxmlformats.org/officeDocument/2006/relationships/image" Target="../media/image65.jpeg"/></Relationships>
</file>

<file path=ppt/slides/_rels/slide4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wmf"/><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xml"/><Relationship Id="rId1" Type="http://schemas.openxmlformats.org/officeDocument/2006/relationships/slideLayout" Target="../slideLayouts/slideLayout15.xml"/><Relationship Id="rId5" Type="http://schemas.openxmlformats.org/officeDocument/2006/relationships/image" Target="../media/image70.png"/><Relationship Id="rId4" Type="http://schemas.openxmlformats.org/officeDocument/2006/relationships/image" Target="../media/image69.jpe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6.xml"/><Relationship Id="rId4" Type="http://schemas.openxmlformats.org/officeDocument/2006/relationships/image" Target="../media/image73.jpg"/></Relationships>
</file>

<file path=ppt/slides/_rels/slide52.xml.rels><?xml version="1.0" encoding="UTF-8" standalone="yes"?>
<Relationships xmlns="http://schemas.openxmlformats.org/package/2006/relationships"><Relationship Id="rId3" Type="http://schemas.openxmlformats.org/officeDocument/2006/relationships/image" Target="../media/image75.jpeg"/><Relationship Id="rId7" Type="http://schemas.openxmlformats.org/officeDocument/2006/relationships/image" Target="../media/image74.png"/><Relationship Id="rId2" Type="http://schemas.openxmlformats.org/officeDocument/2006/relationships/slideLayout" Target="../slideLayouts/slideLayout16.xml"/><Relationship Id="rId1" Type="http://schemas.openxmlformats.org/officeDocument/2006/relationships/vmlDrawing" Target="../drawings/vmlDrawing2.vml"/><Relationship Id="rId6" Type="http://schemas.openxmlformats.org/officeDocument/2006/relationships/oleObject" Target="../embeddings/oleObject2.bin"/><Relationship Id="rId5" Type="http://schemas.openxmlformats.org/officeDocument/2006/relationships/image" Target="../media/image77.jpeg"/><Relationship Id="rId4" Type="http://schemas.openxmlformats.org/officeDocument/2006/relationships/image" Target="../media/image76.jpeg"/></Relationships>
</file>

<file path=ppt/slides/_rels/slide53.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1.jpg"/><Relationship Id="rId5" Type="http://schemas.openxmlformats.org/officeDocument/2006/relationships/image" Target="../media/image80.jpg"/><Relationship Id="rId4" Type="http://schemas.openxmlformats.org/officeDocument/2006/relationships/image" Target="../media/image79.jpeg"/></Relationships>
</file>

<file path=ppt/slides/_rels/slide5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image" Target="../media/image84.jpeg"/><Relationship Id="rId1" Type="http://schemas.openxmlformats.org/officeDocument/2006/relationships/slideLayout" Target="../slideLayouts/slideLayout6.xml"/><Relationship Id="rId4" Type="http://schemas.openxmlformats.org/officeDocument/2006/relationships/image" Target="../media/image86.jpeg"/></Relationships>
</file>

<file path=ppt/slides/_rels/slide57.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slideLayout" Target="../slideLayouts/slideLayout16.xml"/><Relationship Id="rId1" Type="http://schemas.openxmlformats.org/officeDocument/2006/relationships/vmlDrawing" Target="../drawings/vmlDrawing3.vml"/><Relationship Id="rId5" Type="http://schemas.openxmlformats.org/officeDocument/2006/relationships/image" Target="../media/image87.png"/><Relationship Id="rId4" Type="http://schemas.openxmlformats.org/officeDocument/2006/relationships/oleObject" Target="../embeddings/oleObject3.bin"/></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oleObject" Target="../embeddings/Microsoft_PowerPoint_97-2003_Presentation1.ppt"/><Relationship Id="rId2" Type="http://schemas.openxmlformats.org/officeDocument/2006/relationships/slideLayout" Target="../slideLayouts/slideLayout7.xml"/><Relationship Id="rId1" Type="http://schemas.openxmlformats.org/officeDocument/2006/relationships/vmlDrawing" Target="../drawings/vmlDrawing4.vml"/><Relationship Id="rId5" Type="http://schemas.openxmlformats.org/officeDocument/2006/relationships/image" Target="../media/image32.png"/><Relationship Id="rId4" Type="http://schemas.openxmlformats.org/officeDocument/2006/relationships/image" Target="../media/image89.em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6.xml"/><Relationship Id="rId1" Type="http://schemas.openxmlformats.org/officeDocument/2006/relationships/vmlDrawing" Target="../drawings/vmlDrawing5.vml"/><Relationship Id="rId4" Type="http://schemas.openxmlformats.org/officeDocument/2006/relationships/image" Target="../media/image90.wmf"/></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13.xml"/><Relationship Id="rId1" Type="http://schemas.openxmlformats.org/officeDocument/2006/relationships/vmlDrawing" Target="../drawings/vmlDrawing6.vml"/><Relationship Id="rId4" Type="http://schemas.openxmlformats.org/officeDocument/2006/relationships/image" Target="../media/image91.emf"/></Relationships>
</file>

<file path=ppt/slides/_rels/slide66.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13.xml"/><Relationship Id="rId1" Type="http://schemas.openxmlformats.org/officeDocument/2006/relationships/vmlDrawing" Target="../drawings/vmlDrawing7.vml"/><Relationship Id="rId4" Type="http://schemas.openxmlformats.org/officeDocument/2006/relationships/image" Target="../media/image92.emf"/></Relationships>
</file>

<file path=ppt/slides/_rels/slide67.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Layout" Target="../slideLayouts/slideLayout6.xml"/><Relationship Id="rId4" Type="http://schemas.openxmlformats.org/officeDocument/2006/relationships/image" Target="../media/image96.jpeg"/></Relationships>
</file>

<file path=ppt/slides/_rels/slide69.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g"/><Relationship Id="rId1" Type="http://schemas.microsoft.com/office/2007/relationships/media" Target="../media/media2.mpg"/><Relationship Id="rId4" Type="http://schemas.openxmlformats.org/officeDocument/2006/relationships/image" Target="../media/image102.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jpeg"/><Relationship Id="rId1" Type="http://schemas.openxmlformats.org/officeDocument/2006/relationships/slideLayout" Target="../slideLayouts/slideLayout6.xml"/><Relationship Id="rId5" Type="http://schemas.openxmlformats.org/officeDocument/2006/relationships/image" Target="../media/image106.jpeg"/><Relationship Id="rId4" Type="http://schemas.openxmlformats.org/officeDocument/2006/relationships/image" Target="../media/image105.jpeg"/></Relationships>
</file>

<file path=ppt/slides/_rels/slide75.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62" name="Rectangle 2"/>
          <p:cNvSpPr>
            <a:spLocks noGrp="1" noChangeArrowheads="1"/>
          </p:cNvSpPr>
          <p:nvPr>
            <p:ph type="ctrTitle"/>
          </p:nvPr>
        </p:nvSpPr>
        <p:spPr>
          <a:xfrm>
            <a:off x="1066800" y="304800"/>
            <a:ext cx="7172325" cy="1143000"/>
          </a:xfrm>
        </p:spPr>
        <p:txBody>
          <a:bodyPr/>
          <a:lstStyle/>
          <a:p>
            <a:r>
              <a:rPr lang="en-US" sz="3500" b="1" dirty="0" smtClean="0">
                <a:effectLst/>
                <a:latin typeface="Arial" panose="020B0604020202020204" pitchFamily="34" charset="0"/>
                <a:ea typeface="Calibri"/>
                <a:cs typeface="Calibri"/>
              </a:rPr>
              <a:t>Alternative Energy Systems for Homes &amp; Building Clusters, Moving to Net Zero</a:t>
            </a:r>
            <a:endParaRPr lang="en-US" altLang="en-US" sz="3500" b="1" dirty="0">
              <a:latin typeface="Arial" panose="020B0604020202020204" pitchFamily="34" charset="0"/>
            </a:endParaRPr>
          </a:p>
        </p:txBody>
      </p:sp>
      <p:sp>
        <p:nvSpPr>
          <p:cNvPr id="1013763" name="Rectangle 3"/>
          <p:cNvSpPr>
            <a:spLocks noGrp="1" noChangeArrowheads="1"/>
          </p:cNvSpPr>
          <p:nvPr>
            <p:ph type="subTitle" idx="1"/>
          </p:nvPr>
        </p:nvSpPr>
        <p:spPr>
          <a:xfrm>
            <a:off x="1143000" y="4581525"/>
            <a:ext cx="6992938" cy="1362075"/>
          </a:xfrm>
        </p:spPr>
        <p:txBody>
          <a:bodyPr/>
          <a:lstStyle/>
          <a:p>
            <a:endParaRPr lang="en-US" altLang="en-US" b="1" dirty="0"/>
          </a:p>
          <a:p>
            <a:r>
              <a:rPr lang="en-US" altLang="en-US" sz="2000" b="1" dirty="0">
                <a:latin typeface="Arial" charset="0"/>
              </a:rPr>
              <a:t>Skip Hayden</a:t>
            </a:r>
          </a:p>
          <a:p>
            <a:r>
              <a:rPr lang="en-US" altLang="en-US" sz="2000" b="1" dirty="0">
                <a:latin typeface="Arial" charset="0"/>
              </a:rPr>
              <a:t>Renewables &amp; Integrated Energy Systems</a:t>
            </a:r>
          </a:p>
          <a:p>
            <a:r>
              <a:rPr lang="en-US" altLang="en-US" sz="2000" b="1" dirty="0">
                <a:latin typeface="Arial" charset="0"/>
              </a:rPr>
              <a:t>BBD </a:t>
            </a:r>
            <a:r>
              <a:rPr lang="en-US" altLang="en-US" sz="2000" b="1" dirty="0" smtClean="0">
                <a:latin typeface="Arial" charset="0"/>
              </a:rPr>
              <a:t>2014</a:t>
            </a:r>
            <a:endParaRPr lang="en-US" altLang="en-US" sz="2000" b="1" dirty="0">
              <a:latin typeface="Arial" charset="0"/>
            </a:endParaRPr>
          </a:p>
          <a:p>
            <a:r>
              <a:rPr lang="en-US" altLang="en-US" sz="2000" b="1" dirty="0">
                <a:latin typeface="Arial" charset="0"/>
              </a:rPr>
              <a:t>Burlington, Feb </a:t>
            </a:r>
            <a:r>
              <a:rPr lang="en-US" altLang="en-US" sz="2000" b="1" dirty="0" smtClean="0">
                <a:latin typeface="Arial" charset="0"/>
              </a:rPr>
              <a:t>2014</a:t>
            </a:r>
            <a:endParaRPr lang="en-US" altLang="en-US" sz="2000" dirty="0">
              <a:latin typeface="Arial" charset="0"/>
            </a:endParaRPr>
          </a:p>
        </p:txBody>
      </p:sp>
      <p:graphicFrame>
        <p:nvGraphicFramePr>
          <p:cNvPr id="1013764" name="Object 4"/>
          <p:cNvGraphicFramePr>
            <a:graphicFrameLocks noChangeAspect="1"/>
          </p:cNvGraphicFramePr>
          <p:nvPr/>
        </p:nvGraphicFramePr>
        <p:xfrm>
          <a:off x="271463" y="6343650"/>
          <a:ext cx="2235200" cy="215900"/>
        </p:xfrm>
        <a:graphic>
          <a:graphicData uri="http://schemas.openxmlformats.org/presentationml/2006/ole">
            <mc:AlternateContent xmlns:mc="http://schemas.openxmlformats.org/markup-compatibility/2006">
              <mc:Choice xmlns:v="urn:schemas-microsoft-com:vml" Requires="v">
                <p:oleObj spid="_x0000_s1013851" name="CorelDRAW" r:id="rId3" imgW="2730600" imgH="236160" progId="CorelDraw.Graphic.7">
                  <p:embed/>
                </p:oleObj>
              </mc:Choice>
              <mc:Fallback>
                <p:oleObj name="CorelDRAW" r:id="rId3" imgW="2730600" imgH="236160" progId="CorelDraw.Graphic.7">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1463" y="6343650"/>
                        <a:ext cx="2235200" cy="21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013767" name="Picture 7" descr="CCHTHousesFeb2001Dscn0479Crop"/>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43200" y="3886200"/>
            <a:ext cx="2034311" cy="1048942"/>
          </a:xfrm>
          <a:prstGeom prst="rect">
            <a:avLst/>
          </a:prstGeom>
          <a:noFill/>
          <a:extLst>
            <a:ext uri="{909E8E84-426E-40DD-AFC4-6F175D3DCCD1}">
              <a14:hiddenFill xmlns:a14="http://schemas.microsoft.com/office/drawing/2010/main">
                <a:solidFill>
                  <a:srgbClr val="FFFFFF"/>
                </a:solidFill>
              </a14:hiddenFill>
            </a:ext>
          </a:extLst>
        </p:spPr>
      </p:pic>
      <p:pic>
        <p:nvPicPr>
          <p:cNvPr id="1013771" name="Picture 11" descr="IBCBurnerDSCN090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92058" y="3607602"/>
            <a:ext cx="914400" cy="557196"/>
          </a:xfrm>
          <a:prstGeom prst="rect">
            <a:avLst/>
          </a:prstGeom>
          <a:noFill/>
          <a:extLst>
            <a:ext uri="{909E8E84-426E-40DD-AFC4-6F175D3DCCD1}">
              <a14:hiddenFill xmlns:a14="http://schemas.microsoft.com/office/drawing/2010/main">
                <a:solidFill>
                  <a:srgbClr val="FFFFFF"/>
                </a:solidFill>
              </a14:hiddenFill>
            </a:ext>
          </a:extLst>
        </p:spPr>
      </p:pic>
      <p:pic>
        <p:nvPicPr>
          <p:cNvPr id="1013789" name="Picture 29" descr="C:\Users\Skip\Documents\Skips Documents\a_Photos\Houses\Factor9HouseRearRed.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33400" y="2507320"/>
            <a:ext cx="1905000" cy="134763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606801" y="2106356"/>
            <a:ext cx="2819400" cy="1240536"/>
          </a:xfrm>
          <a:prstGeom prst="rect">
            <a:avLst/>
          </a:prstGeom>
        </p:spPr>
      </p:pic>
      <p:pic>
        <p:nvPicPr>
          <p:cNvPr id="3" name="Picture 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417458" y="4223140"/>
            <a:ext cx="914400" cy="685800"/>
          </a:xfrm>
          <a:prstGeom prst="rect">
            <a:avLst/>
          </a:prstGeom>
        </p:spPr>
      </p:pic>
      <p:pic>
        <p:nvPicPr>
          <p:cNvPr id="6" name="Picture 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239000" y="2507320"/>
            <a:ext cx="924839" cy="1434284"/>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CA" sz="4000" b="1" dirty="0" smtClean="0">
                <a:solidFill>
                  <a:srgbClr val="FFFF00"/>
                </a:solidFill>
                <a:latin typeface="Arial" panose="020B0604020202020204" pitchFamily="34" charset="0"/>
              </a:rPr>
              <a:t>Central Heating Systems</a:t>
            </a:r>
            <a:endParaRPr lang="en-CA" sz="4000" b="1" dirty="0">
              <a:solidFill>
                <a:srgbClr val="FFFF00"/>
              </a:solidFill>
              <a:latin typeface="Arial" panose="020B0604020202020204" pitchFamily="34"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362200"/>
            <a:ext cx="4419600" cy="3112607"/>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00600" y="2330762"/>
            <a:ext cx="4267200" cy="3118645"/>
          </a:xfrm>
          <a:prstGeom prst="rect">
            <a:avLst/>
          </a:prstGeom>
        </p:spPr>
      </p:pic>
      <p:sp>
        <p:nvSpPr>
          <p:cNvPr id="7" name="TextBox 6"/>
          <p:cNvSpPr txBox="1"/>
          <p:nvPr/>
        </p:nvSpPr>
        <p:spPr>
          <a:xfrm>
            <a:off x="1219200" y="5720024"/>
            <a:ext cx="1981200" cy="523220"/>
          </a:xfrm>
          <a:prstGeom prst="rect">
            <a:avLst/>
          </a:prstGeom>
          <a:noFill/>
        </p:spPr>
        <p:txBody>
          <a:bodyPr wrap="square" rtlCol="0">
            <a:spAutoFit/>
          </a:bodyPr>
          <a:lstStyle/>
          <a:p>
            <a:r>
              <a:rPr lang="en-CA" sz="2800" dirty="0" smtClean="0"/>
              <a:t>Hydronic</a:t>
            </a:r>
            <a:endParaRPr lang="en-CA" sz="2800" dirty="0"/>
          </a:p>
        </p:txBody>
      </p:sp>
      <p:sp>
        <p:nvSpPr>
          <p:cNvPr id="8" name="TextBox 7"/>
          <p:cNvSpPr txBox="1"/>
          <p:nvPr/>
        </p:nvSpPr>
        <p:spPr>
          <a:xfrm>
            <a:off x="5715000" y="5738167"/>
            <a:ext cx="1981200" cy="523220"/>
          </a:xfrm>
          <a:prstGeom prst="rect">
            <a:avLst/>
          </a:prstGeom>
          <a:noFill/>
        </p:spPr>
        <p:txBody>
          <a:bodyPr wrap="square" rtlCol="0">
            <a:spAutoFit/>
          </a:bodyPr>
          <a:lstStyle/>
          <a:p>
            <a:r>
              <a:rPr lang="en-CA" sz="2800" dirty="0" smtClean="0"/>
              <a:t>Warm Air</a:t>
            </a:r>
            <a:endParaRPr lang="en-CA" sz="2800" dirty="0"/>
          </a:p>
        </p:txBody>
      </p:sp>
    </p:spTree>
    <p:extLst>
      <p:ext uri="{BB962C8B-B14F-4D97-AF65-F5344CB8AC3E}">
        <p14:creationId xmlns:p14="http://schemas.microsoft.com/office/powerpoint/2010/main" val="141637380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b="1" dirty="0" smtClean="0">
                <a:solidFill>
                  <a:srgbClr val="FFFF00"/>
                </a:solidFill>
                <a:latin typeface="Arial" panose="020B0604020202020204" pitchFamily="34" charset="0"/>
                <a:cs typeface="Arial" panose="020B0604020202020204" pitchFamily="34" charset="0"/>
              </a:rPr>
              <a:t>Space Heaters</a:t>
            </a:r>
            <a:endParaRPr lang="en-CA" b="1" dirty="0">
              <a:solidFill>
                <a:srgbClr val="FFFF00"/>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59414" y="2960384"/>
            <a:ext cx="1972056" cy="2777365"/>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2574397"/>
            <a:ext cx="2768600" cy="1766532"/>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67400" y="1918156"/>
            <a:ext cx="3152617" cy="1312482"/>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31391" y="3962400"/>
            <a:ext cx="2624634" cy="2333008"/>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24000" y="4572000"/>
            <a:ext cx="1484671" cy="1946787"/>
          </a:xfrm>
          <a:prstGeom prst="rect">
            <a:avLst/>
          </a:prstGeom>
        </p:spPr>
      </p:pic>
    </p:spTree>
    <p:extLst>
      <p:ext uri="{BB962C8B-B14F-4D97-AF65-F5344CB8AC3E}">
        <p14:creationId xmlns:p14="http://schemas.microsoft.com/office/powerpoint/2010/main" val="155239831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04800"/>
            <a:ext cx="7772400" cy="1143000"/>
          </a:xfrm>
        </p:spPr>
        <p:txBody>
          <a:bodyPr/>
          <a:lstStyle/>
          <a:p>
            <a:r>
              <a:rPr lang="en-CA" b="1" dirty="0" smtClean="0">
                <a:solidFill>
                  <a:srgbClr val="FFFF00"/>
                </a:solidFill>
                <a:latin typeface="Arial" panose="020B0604020202020204" pitchFamily="34" charset="0"/>
              </a:rPr>
              <a:t>Hybrid System</a:t>
            </a:r>
            <a:endParaRPr lang="en-CA" b="1" dirty="0">
              <a:solidFill>
                <a:srgbClr val="FFFF00"/>
              </a:solidFill>
              <a:latin typeface="Arial" panose="020B0604020202020204" pitchFamily="34" charset="0"/>
            </a:endParaRPr>
          </a:p>
        </p:txBody>
      </p:sp>
      <p:sp>
        <p:nvSpPr>
          <p:cNvPr id="3" name="Content Placeholder 2"/>
          <p:cNvSpPr>
            <a:spLocks noGrp="1"/>
          </p:cNvSpPr>
          <p:nvPr>
            <p:ph idx="1"/>
          </p:nvPr>
        </p:nvSpPr>
        <p:spPr>
          <a:xfrm>
            <a:off x="685800" y="1447800"/>
            <a:ext cx="7772400" cy="4114800"/>
          </a:xfrm>
          <a:solidFill>
            <a:schemeClr val="bg1">
              <a:lumMod val="95000"/>
              <a:lumOff val="5000"/>
            </a:schemeClr>
          </a:solidFill>
          <a:ln w="9525" cap="flat" cmpd="sng" algn="ctr">
            <a:solidFill>
              <a:schemeClr val="bg1">
                <a:lumMod val="95000"/>
                <a:lumOff val="5000"/>
              </a:schemeClr>
            </a:solidFill>
            <a:prstDash val="solid"/>
            <a:round/>
            <a:headEnd type="none" w="med" len="med"/>
            <a:tailEnd type="arrow"/>
          </a:ln>
          <a:effectLst/>
        </p:spPr>
        <p:txBody>
          <a:bodyPr/>
          <a:lstStyle/>
          <a:p>
            <a:pPr marL="0" indent="0">
              <a:buNone/>
            </a:pPr>
            <a:r>
              <a:rPr lang="en-CA" dirty="0" smtClean="0"/>
              <a:t>	</a:t>
            </a:r>
            <a:r>
              <a:rPr lang="en-CA" b="1" u="sng" dirty="0" smtClean="0">
                <a:latin typeface="Arial" panose="020B0604020202020204" pitchFamily="34" charset="0"/>
              </a:rPr>
              <a:t>Two or more </a:t>
            </a:r>
            <a:r>
              <a:rPr lang="en-CA" b="1" dirty="0" smtClean="0">
                <a:latin typeface="Arial" panose="020B0604020202020204" pitchFamily="34" charset="0"/>
              </a:rPr>
              <a:t>energy </a:t>
            </a:r>
            <a:r>
              <a:rPr lang="en-CA" b="1" u="sng" dirty="0" smtClean="0">
                <a:latin typeface="Arial" panose="020B0604020202020204" pitchFamily="34" charset="0"/>
              </a:rPr>
              <a:t>sources</a:t>
            </a:r>
            <a:endParaRPr lang="en-CA" b="1" u="sng" dirty="0">
              <a:latin typeface="Arial" panose="020B0604020202020204"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4714" y="2289628"/>
            <a:ext cx="5791200" cy="4343400"/>
          </a:xfrm>
          <a:prstGeom prst="rect">
            <a:avLst/>
          </a:prstGeom>
        </p:spPr>
      </p:pic>
      <p:sp>
        <p:nvSpPr>
          <p:cNvPr id="7" name="Right Arrow 6"/>
          <p:cNvSpPr/>
          <p:nvPr/>
        </p:nvSpPr>
        <p:spPr bwMode="auto">
          <a:xfrm>
            <a:off x="2895600" y="4461328"/>
            <a:ext cx="762000" cy="144000"/>
          </a:xfrm>
          <a:prstGeom prst="rightArrow">
            <a:avLst/>
          </a:prstGeom>
          <a:solidFill>
            <a:srgbClr val="FFC000"/>
          </a:solidFill>
          <a:ln w="9525" cap="flat" cmpd="sng" algn="ctr">
            <a:solidFill>
              <a:srgbClr val="FFC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CA" sz="2400" b="1" i="0" u="none" strike="noStrike" cap="none" normalizeH="0" baseline="0" dirty="0" smtClean="0">
              <a:ln>
                <a:noFill/>
              </a:ln>
              <a:solidFill>
                <a:srgbClr val="FFFFFF"/>
              </a:solidFill>
              <a:effectLst/>
              <a:latin typeface="Arial" charset="0"/>
            </a:endParaRPr>
          </a:p>
        </p:txBody>
      </p:sp>
      <p:sp>
        <p:nvSpPr>
          <p:cNvPr id="8" name="Left Arrow 7"/>
          <p:cNvSpPr/>
          <p:nvPr/>
        </p:nvSpPr>
        <p:spPr bwMode="auto">
          <a:xfrm>
            <a:off x="7312296" y="5647199"/>
            <a:ext cx="533400" cy="144000"/>
          </a:xfrm>
          <a:prstGeom prst="leftArrow">
            <a:avLst/>
          </a:prstGeom>
          <a:solidFill>
            <a:srgbClr val="FFC000"/>
          </a:solidFill>
          <a:ln w="9525" cap="flat" cmpd="sng" algn="ctr">
            <a:solidFill>
              <a:srgbClr val="FFFF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CA" sz="2400" b="1" i="0" u="none" strike="noStrike" cap="none" normalizeH="0" baseline="0" dirty="0" smtClean="0">
              <a:ln>
                <a:noFill/>
              </a:ln>
              <a:solidFill>
                <a:srgbClr val="FFFFFF"/>
              </a:solidFill>
              <a:effectLst/>
              <a:latin typeface="Arial" charset="0"/>
            </a:endParaRPr>
          </a:p>
        </p:txBody>
      </p:sp>
    </p:spTree>
    <p:extLst>
      <p:ext uri="{BB962C8B-B14F-4D97-AF65-F5344CB8AC3E}">
        <p14:creationId xmlns:p14="http://schemas.microsoft.com/office/powerpoint/2010/main" val="1580299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33600" y="4232832"/>
            <a:ext cx="1783080" cy="1616350"/>
          </a:xfrm>
          <a:prstGeom prst="rect">
            <a:avLst/>
          </a:prstGeom>
        </p:spPr>
      </p:pic>
      <p:sp>
        <p:nvSpPr>
          <p:cNvPr id="2" name="Title 1"/>
          <p:cNvSpPr>
            <a:spLocks noGrp="1"/>
          </p:cNvSpPr>
          <p:nvPr>
            <p:ph type="title"/>
          </p:nvPr>
        </p:nvSpPr>
        <p:spPr/>
        <p:txBody>
          <a:bodyPr/>
          <a:lstStyle/>
          <a:p>
            <a:r>
              <a:rPr lang="en-CA" b="1" dirty="0" smtClean="0">
                <a:solidFill>
                  <a:srgbClr val="FFFF00"/>
                </a:solidFill>
                <a:latin typeface="Arial" panose="020B0604020202020204" pitchFamily="34" charset="0"/>
              </a:rPr>
              <a:t>Combined System</a:t>
            </a:r>
            <a:endParaRPr lang="en-CA" b="1" dirty="0">
              <a:solidFill>
                <a:srgbClr val="FFFF00"/>
              </a:solidFill>
              <a:latin typeface="Arial" panose="020B0604020202020204" pitchFamily="34" charset="0"/>
            </a:endParaRPr>
          </a:p>
        </p:txBody>
      </p:sp>
      <p:sp>
        <p:nvSpPr>
          <p:cNvPr id="3" name="Content Placeholder 2"/>
          <p:cNvSpPr>
            <a:spLocks noGrp="1"/>
          </p:cNvSpPr>
          <p:nvPr>
            <p:ph idx="1"/>
          </p:nvPr>
        </p:nvSpPr>
        <p:spPr>
          <a:xfrm>
            <a:off x="685800" y="1828800"/>
            <a:ext cx="7772400" cy="4267200"/>
          </a:xfrm>
        </p:spPr>
        <p:txBody>
          <a:bodyPr/>
          <a:lstStyle/>
          <a:p>
            <a:r>
              <a:rPr lang="en-CA" b="1" dirty="0">
                <a:latin typeface="Arial" panose="020B0604020202020204" pitchFamily="34" charset="0"/>
              </a:rPr>
              <a:t>S</a:t>
            </a:r>
            <a:r>
              <a:rPr lang="en-CA" b="1" dirty="0" smtClean="0">
                <a:latin typeface="Arial" panose="020B0604020202020204" pitchFamily="34" charset="0"/>
              </a:rPr>
              <a:t>upplies </a:t>
            </a:r>
            <a:r>
              <a:rPr lang="en-CA" b="1" u="sng" dirty="0" smtClean="0">
                <a:latin typeface="Arial" panose="020B0604020202020204" pitchFamily="34" charset="0"/>
              </a:rPr>
              <a:t>2</a:t>
            </a:r>
            <a:r>
              <a:rPr lang="en-CA" b="1" dirty="0" smtClean="0">
                <a:latin typeface="Arial" panose="020B0604020202020204" pitchFamily="34" charset="0"/>
              </a:rPr>
              <a:t> energy </a:t>
            </a:r>
            <a:r>
              <a:rPr lang="en-CA" b="1" u="sng" dirty="0" smtClean="0">
                <a:latin typeface="Arial" panose="020B0604020202020204" pitchFamily="34" charset="0"/>
              </a:rPr>
              <a:t>use</a:t>
            </a:r>
            <a:r>
              <a:rPr lang="en-CA" b="1" dirty="0" smtClean="0">
                <a:latin typeface="Arial" panose="020B0604020202020204" pitchFamily="34" charset="0"/>
              </a:rPr>
              <a:t> functions, usually space heating and tap water heating (DHW)</a:t>
            </a:r>
            <a:endParaRPr lang="en-CA" b="1" dirty="0">
              <a:latin typeface="Arial" panose="020B0604020202020204" pitchFamily="34" charset="0"/>
            </a:endParaRPr>
          </a:p>
        </p:txBody>
      </p:sp>
      <p:pic>
        <p:nvPicPr>
          <p:cNvPr id="4" name="Picture 4" descr="aaSys2000FrontierRe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81600" y="3654226"/>
            <a:ext cx="1371600" cy="27735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160269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z="4000" b="1" dirty="0" smtClean="0">
                <a:solidFill>
                  <a:srgbClr val="FFFF00"/>
                </a:solidFill>
                <a:latin typeface="Arial" panose="020B0604020202020204" pitchFamily="34" charset="0"/>
              </a:rPr>
              <a:t>Integrated System</a:t>
            </a:r>
            <a:endParaRPr lang="en-CA" sz="4000" b="1" dirty="0">
              <a:solidFill>
                <a:srgbClr val="FFFF00"/>
              </a:solidFill>
              <a:latin typeface="Arial" panose="020B0604020202020204" pitchFamily="34" charset="0"/>
            </a:endParaRPr>
          </a:p>
        </p:txBody>
      </p:sp>
      <p:sp>
        <p:nvSpPr>
          <p:cNvPr id="3" name="Content Placeholder 2"/>
          <p:cNvSpPr>
            <a:spLocks noGrp="1"/>
          </p:cNvSpPr>
          <p:nvPr>
            <p:ph idx="1"/>
          </p:nvPr>
        </p:nvSpPr>
        <p:spPr/>
        <p:txBody>
          <a:bodyPr/>
          <a:lstStyle/>
          <a:p>
            <a:pPr marL="0" indent="0">
              <a:buNone/>
            </a:pPr>
            <a:r>
              <a:rPr lang="en-CA" sz="2800" b="1" dirty="0" smtClean="0">
                <a:latin typeface="Arial" panose="020B0604020202020204" pitchFamily="34" charset="0"/>
              </a:rPr>
              <a:t>Carries out </a:t>
            </a:r>
            <a:r>
              <a:rPr lang="en-CA" sz="2800" b="1" u="sng" dirty="0" smtClean="0">
                <a:latin typeface="Arial" panose="020B0604020202020204" pitchFamily="34" charset="0"/>
              </a:rPr>
              <a:t>3 or more </a:t>
            </a:r>
            <a:r>
              <a:rPr lang="en-CA" sz="2800" b="1" dirty="0" smtClean="0">
                <a:latin typeface="Arial" panose="020B0604020202020204" pitchFamily="34" charset="0"/>
              </a:rPr>
              <a:t>energy </a:t>
            </a:r>
            <a:r>
              <a:rPr lang="en-CA" sz="2800" b="1" u="sng" dirty="0" smtClean="0">
                <a:latin typeface="Arial" panose="020B0604020202020204" pitchFamily="34" charset="0"/>
              </a:rPr>
              <a:t>use</a:t>
            </a:r>
            <a:r>
              <a:rPr lang="en-CA" sz="2800" b="1" dirty="0" smtClean="0">
                <a:latin typeface="Arial" panose="020B0604020202020204" pitchFamily="34" charset="0"/>
              </a:rPr>
              <a:t> functions, such as space heating, domestic hot water, heat recovery ventilation, electricity generation, space cooling, …</a:t>
            </a:r>
            <a:endParaRPr lang="en-CA" sz="2800" b="1" dirty="0">
              <a:latin typeface="Arial" panose="020B0604020202020204" pitchFamily="34" charset="0"/>
            </a:endParaRPr>
          </a:p>
        </p:txBody>
      </p:sp>
      <p:pic>
        <p:nvPicPr>
          <p:cNvPr id="4" name="Picture 2" descr="Derick&amp;RogerNu-Air056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76400" y="4343400"/>
            <a:ext cx="2895600" cy="2173288"/>
          </a:xfrm>
          <a:prstGeom prst="rect">
            <a:avLst/>
          </a:prstGeom>
          <a:noFill/>
          <a:extLst>
            <a:ext uri="{909E8E84-426E-40DD-AFC4-6F175D3DCCD1}">
              <a14:hiddenFill xmlns:a14="http://schemas.microsoft.com/office/drawing/2010/main">
                <a:solidFill>
                  <a:srgbClr val="FFFFFF"/>
                </a:solidFill>
              </a14:hiddenFill>
            </a:ext>
          </a:extLst>
        </p:spPr>
      </p:pic>
      <p:pic>
        <p:nvPicPr>
          <p:cNvPr id="1129474" name="Picture 2" descr="C:\Users\Skip\Documents\Skips Documents\a_Photos\ResidentialCoGen\KathleenStirlingDCRedCropDSCF093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86400" y="4371296"/>
            <a:ext cx="1600200" cy="21635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262830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85800" y="2057400"/>
            <a:ext cx="7772400" cy="1143000"/>
          </a:xfrm>
        </p:spPr>
        <p:txBody>
          <a:bodyPr/>
          <a:lstStyle/>
          <a:p>
            <a:r>
              <a:rPr lang="en-CA" sz="4000" b="1" dirty="0" smtClean="0">
                <a:latin typeface="Arial" panose="020B0604020202020204" pitchFamily="34" charset="0"/>
              </a:rPr>
              <a:t>Can we use oil as we move towards net zero ?</a:t>
            </a:r>
            <a:endParaRPr lang="en-CA" sz="4000" b="1" dirty="0">
              <a:latin typeface="Arial" panose="020B0604020202020204" pitchFamily="34" charset="0"/>
            </a:endParaRPr>
          </a:p>
        </p:txBody>
      </p:sp>
    </p:spTree>
    <p:extLst>
      <p:ext uri="{BB962C8B-B14F-4D97-AF65-F5344CB8AC3E}">
        <p14:creationId xmlns:p14="http://schemas.microsoft.com/office/powerpoint/2010/main" val="19074166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0291" name="Picture 2051" descr="RetentionFlam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47800" y="1684677"/>
            <a:ext cx="2743200" cy="182721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OilHiStaticBnrs0729Re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32086" y="1684677"/>
            <a:ext cx="3994202" cy="17526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CA" sz="4000" b="1" dirty="0" smtClean="0">
                <a:latin typeface="Arial" panose="020B0604020202020204" pitchFamily="34" charset="0"/>
              </a:rPr>
              <a:t>Oil </a:t>
            </a:r>
            <a:endParaRPr lang="en-CA" sz="4000" b="1" dirty="0">
              <a:latin typeface="Arial" panose="020B0604020202020204" pitchFamily="34" charset="0"/>
            </a:endParaRPr>
          </a:p>
        </p:txBody>
      </p:sp>
      <p:sp>
        <p:nvSpPr>
          <p:cNvPr id="3" name="TextBox 2"/>
          <p:cNvSpPr txBox="1"/>
          <p:nvPr/>
        </p:nvSpPr>
        <p:spPr>
          <a:xfrm>
            <a:off x="470048" y="4114800"/>
            <a:ext cx="8124076" cy="1200329"/>
          </a:xfrm>
          <a:prstGeom prst="rect">
            <a:avLst/>
          </a:prstGeom>
          <a:noFill/>
        </p:spPr>
        <p:txBody>
          <a:bodyPr wrap="square" rtlCol="0">
            <a:spAutoFit/>
          </a:bodyPr>
          <a:lstStyle/>
          <a:p>
            <a:pPr algn="l"/>
            <a:r>
              <a:rPr lang="en-CA" dirty="0" smtClean="0"/>
              <a:t>With oil burners having a lower limit between 50k Btu and 70k Btu, the firing rate is way too high for energy demands, unless something can be done with the heat </a:t>
            </a:r>
            <a:endParaRPr lang="en-CA" dirty="0"/>
          </a:p>
        </p:txBody>
      </p:sp>
    </p:spTree>
    <p:extLst>
      <p:ext uri="{BB962C8B-B14F-4D97-AF65-F5344CB8AC3E}">
        <p14:creationId xmlns:p14="http://schemas.microsoft.com/office/powerpoint/2010/main" val="278858304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09600" y="228600"/>
            <a:ext cx="7772400" cy="1143000"/>
          </a:xfrm>
        </p:spPr>
        <p:txBody>
          <a:bodyPr/>
          <a:lstStyle/>
          <a:p>
            <a:r>
              <a:rPr lang="en-CA" sz="4000" b="1" dirty="0" smtClean="0">
                <a:solidFill>
                  <a:srgbClr val="FFFF00"/>
                </a:solidFill>
                <a:latin typeface="Arial" panose="020B0604020202020204" pitchFamily="34" charset="0"/>
              </a:rPr>
              <a:t>Oil towards Net Zero</a:t>
            </a:r>
            <a:endParaRPr lang="en-CA" sz="4000" b="1" dirty="0">
              <a:solidFill>
                <a:srgbClr val="FFFF00"/>
              </a:solidFill>
              <a:latin typeface="Arial" panose="020B0604020202020204" pitchFamily="34" charset="0"/>
            </a:endParaRPr>
          </a:p>
        </p:txBody>
      </p:sp>
      <p:sp>
        <p:nvSpPr>
          <p:cNvPr id="6" name="TextBox 5"/>
          <p:cNvSpPr txBox="1"/>
          <p:nvPr/>
        </p:nvSpPr>
        <p:spPr>
          <a:xfrm>
            <a:off x="1066800" y="1299984"/>
            <a:ext cx="7315200" cy="1938992"/>
          </a:xfrm>
          <a:prstGeom prst="rect">
            <a:avLst/>
          </a:prstGeom>
          <a:noFill/>
        </p:spPr>
        <p:txBody>
          <a:bodyPr wrap="square" rtlCol="0">
            <a:spAutoFit/>
          </a:bodyPr>
          <a:lstStyle/>
          <a:p>
            <a:pPr algn="l"/>
            <a:r>
              <a:rPr lang="en-CA" dirty="0" smtClean="0"/>
              <a:t>A potential application would be a sophisticated combination system with a </a:t>
            </a:r>
            <a:r>
              <a:rPr lang="en-CA" u="sng" dirty="0" smtClean="0"/>
              <a:t>large</a:t>
            </a:r>
            <a:r>
              <a:rPr lang="en-CA" dirty="0" smtClean="0"/>
              <a:t> amount of </a:t>
            </a:r>
            <a:r>
              <a:rPr lang="en-CA" u="sng" dirty="0" smtClean="0"/>
              <a:t>efficient energy storage</a:t>
            </a:r>
            <a:r>
              <a:rPr lang="en-CA" dirty="0" smtClean="0"/>
              <a:t>, or </a:t>
            </a:r>
          </a:p>
          <a:p>
            <a:pPr algn="l"/>
            <a:r>
              <a:rPr lang="en-CA" dirty="0" smtClean="0"/>
              <a:t>the coupling of multiple dwellings to one combination source</a:t>
            </a:r>
            <a:endParaRPr lang="en-CA" dirty="0"/>
          </a:p>
        </p:txBody>
      </p:sp>
      <p:pic>
        <p:nvPicPr>
          <p:cNvPr id="7" name="Picture 4" descr="aaSys2000FrontierRe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95600" y="3810000"/>
            <a:ext cx="1258551" cy="2544962"/>
          </a:xfrm>
          <a:prstGeom prst="rect">
            <a:avLst/>
          </a:prstGeom>
          <a:noFill/>
          <a:extLst>
            <a:ext uri="{909E8E84-426E-40DD-AFC4-6F175D3DCCD1}">
              <a14:hiddenFill xmlns:a14="http://schemas.microsoft.com/office/drawing/2010/main">
                <a:solidFill>
                  <a:srgbClr val="FFFFFF"/>
                </a:solidFill>
              </a14:hiddenFill>
            </a:ext>
          </a:extLst>
        </p:spPr>
      </p:pic>
      <p:pic>
        <p:nvPicPr>
          <p:cNvPr id="1132546" name="Picture 2" descr="C:\Users\Skip\Documents\Skips Documents\Vermont Building Solns\Vermont 2014\LatentoWaterStorageRo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3576954"/>
            <a:ext cx="2209800" cy="30543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868287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14296"/>
            <a:ext cx="7772400" cy="1143000"/>
          </a:xfrm>
        </p:spPr>
        <p:txBody>
          <a:bodyPr/>
          <a:lstStyle/>
          <a:p>
            <a:r>
              <a:rPr lang="en-CA" sz="4000" b="1" dirty="0" smtClean="0">
                <a:solidFill>
                  <a:srgbClr val="FFFF00"/>
                </a:solidFill>
                <a:latin typeface="Arial" panose="020B0604020202020204" pitchFamily="34" charset="0"/>
              </a:rPr>
              <a:t>Gas and Net Zero</a:t>
            </a:r>
            <a:endParaRPr lang="en-CA" sz="4000" b="1" dirty="0">
              <a:solidFill>
                <a:srgbClr val="FFFF00"/>
              </a:solidFill>
              <a:latin typeface="Arial" panose="020B0604020202020204" pitchFamily="34" charset="0"/>
            </a:endParaRPr>
          </a:p>
        </p:txBody>
      </p:sp>
      <p:sp>
        <p:nvSpPr>
          <p:cNvPr id="3" name="TextBox 2"/>
          <p:cNvSpPr txBox="1"/>
          <p:nvPr/>
        </p:nvSpPr>
        <p:spPr>
          <a:xfrm>
            <a:off x="2149865" y="2478213"/>
            <a:ext cx="6553200" cy="2308324"/>
          </a:xfrm>
          <a:prstGeom prst="rect">
            <a:avLst/>
          </a:prstGeom>
          <a:noFill/>
        </p:spPr>
        <p:txBody>
          <a:bodyPr wrap="square" rtlCol="0">
            <a:spAutoFit/>
          </a:bodyPr>
          <a:lstStyle/>
          <a:p>
            <a:pPr algn="l"/>
            <a:r>
              <a:rPr lang="en-CA" dirty="0" smtClean="0"/>
              <a:t>With new gas burner technology allowing </a:t>
            </a:r>
            <a:r>
              <a:rPr lang="en-CA" u="sng" dirty="0" smtClean="0"/>
              <a:t>high turndown </a:t>
            </a:r>
            <a:r>
              <a:rPr lang="en-CA" dirty="0" smtClean="0"/>
              <a:t>to </a:t>
            </a:r>
            <a:r>
              <a:rPr lang="en-CA" u="sng" dirty="0" smtClean="0"/>
              <a:t>very low firing rate</a:t>
            </a:r>
            <a:r>
              <a:rPr lang="en-CA" dirty="0" smtClean="0"/>
              <a:t>, coupled with condensing system, gas </a:t>
            </a:r>
            <a:r>
              <a:rPr lang="en-CA" u="sng" dirty="0" smtClean="0"/>
              <a:t>combination condensing systems</a:t>
            </a:r>
            <a:r>
              <a:rPr lang="en-CA" dirty="0" smtClean="0"/>
              <a:t> may be an effective means to move towards very low energy applications</a:t>
            </a:r>
            <a:endParaRPr lang="en-CA" dirty="0"/>
          </a:p>
        </p:txBody>
      </p:sp>
      <p:pic>
        <p:nvPicPr>
          <p:cNvPr id="4" name="Picture 10" descr="BuderusBurnerCeramicDSCF0596Crop"/>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599" y="84807"/>
            <a:ext cx="1881755" cy="98199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IBCBurnerDSCN090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32171" y="1066800"/>
            <a:ext cx="1828800" cy="111434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IBC_SDCTNoCover1007cropre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8999" y="1356505"/>
            <a:ext cx="1164770" cy="1649286"/>
          </a:xfrm>
          <a:prstGeom prst="rect">
            <a:avLst/>
          </a:prstGeom>
          <a:noFill/>
          <a:extLst>
            <a:ext uri="{909E8E84-426E-40DD-AFC4-6F175D3DCCD1}">
              <a14:hiddenFill xmlns:a14="http://schemas.microsoft.com/office/drawing/2010/main">
                <a:solidFill>
                  <a:srgbClr val="FFFFFF"/>
                </a:solidFill>
              </a14:hiddenFill>
            </a:ext>
          </a:extLst>
        </p:spPr>
      </p:pic>
      <p:pic>
        <p:nvPicPr>
          <p:cNvPr id="1133571" name="Picture 3" descr="C:\Users\Skip\Documents\Skips Documents\Vermont Building Solns\Vermont 2014\EnergyKineticsGasCondStorIMG01699-20140205-145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7763" y="5334000"/>
            <a:ext cx="1846862" cy="137058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964116" y="5105400"/>
            <a:ext cx="5715000" cy="1315745"/>
          </a:xfrm>
          <a:prstGeom prst="rect">
            <a:avLst/>
          </a:prstGeom>
          <a:noFill/>
        </p:spPr>
        <p:txBody>
          <a:bodyPr wrap="square" rtlCol="0">
            <a:spAutoFit/>
          </a:bodyPr>
          <a:lstStyle/>
          <a:p>
            <a:pPr algn="l"/>
            <a:r>
              <a:rPr lang="en-CA" sz="2650" dirty="0" smtClean="0"/>
              <a:t>These now pave the way for </a:t>
            </a:r>
            <a:r>
              <a:rPr lang="en-CA" sz="2650" u="sng" dirty="0" smtClean="0"/>
              <a:t>integrated </a:t>
            </a:r>
            <a:r>
              <a:rPr lang="en-CA" sz="2650" u="sng" dirty="0"/>
              <a:t>and hybrid</a:t>
            </a:r>
            <a:r>
              <a:rPr lang="en-CA" sz="2650" dirty="0"/>
              <a:t> technologies, such</a:t>
            </a:r>
            <a:r>
              <a:rPr lang="en-CA" sz="2650" dirty="0" smtClean="0"/>
              <a:t> as . . . .</a:t>
            </a:r>
            <a:endParaRPr lang="en-CA" sz="2650" dirty="0"/>
          </a:p>
        </p:txBody>
      </p:sp>
      <p:pic>
        <p:nvPicPr>
          <p:cNvPr id="9" name="Picture 4" descr="IBCNewCoverDSCN0929CropRedCrop"/>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9250" y="3445417"/>
            <a:ext cx="984519" cy="16790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5933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a:xfrm>
            <a:off x="990600" y="304800"/>
            <a:ext cx="6705600" cy="838200"/>
          </a:xfrm>
        </p:spPr>
        <p:txBody>
          <a:bodyPr/>
          <a:lstStyle/>
          <a:p>
            <a:pPr>
              <a:lnSpc>
                <a:spcPct val="95000"/>
              </a:lnSpc>
            </a:pPr>
            <a:r>
              <a:rPr lang="en-US" altLang="en-US" sz="3400" b="1" dirty="0" smtClean="0">
                <a:latin typeface="Arial" panose="020B0604020202020204" pitchFamily="34" charset="0"/>
              </a:rPr>
              <a:t>Gas </a:t>
            </a:r>
            <a:r>
              <a:rPr lang="en-US" altLang="en-US" sz="3400" b="1" dirty="0" smtClean="0">
                <a:solidFill>
                  <a:srgbClr val="FFFF00"/>
                </a:solidFill>
                <a:latin typeface="Arial" panose="020B0604020202020204" pitchFamily="34" charset="0"/>
              </a:rPr>
              <a:t>Integrated</a:t>
            </a:r>
            <a:r>
              <a:rPr lang="en-US" altLang="en-US" sz="3400" b="1" dirty="0" smtClean="0">
                <a:latin typeface="Arial" panose="020B0604020202020204" pitchFamily="34" charset="0"/>
              </a:rPr>
              <a:t> System </a:t>
            </a:r>
            <a:r>
              <a:rPr lang="en-US" altLang="en-US" sz="3000" b="1" dirty="0" smtClean="0">
                <a:latin typeface="Arial" panose="020B0604020202020204" pitchFamily="34" charset="0"/>
              </a:rPr>
              <a:t>(eKoComfort) </a:t>
            </a:r>
            <a:endParaRPr lang="en-US" altLang="en-US" sz="2800" b="1" dirty="0">
              <a:latin typeface="Arial" panose="020B0604020202020204" pitchFamily="34" charset="0"/>
            </a:endParaRPr>
          </a:p>
        </p:txBody>
      </p:sp>
      <p:sp>
        <p:nvSpPr>
          <p:cNvPr id="109571" name="Rectangle 3"/>
          <p:cNvSpPr>
            <a:spLocks noGrp="1" noChangeArrowheads="1"/>
          </p:cNvSpPr>
          <p:nvPr>
            <p:ph type="body" sz="half" idx="2"/>
          </p:nvPr>
        </p:nvSpPr>
        <p:spPr>
          <a:xfrm>
            <a:off x="3657600" y="2452688"/>
            <a:ext cx="4876800" cy="4100512"/>
          </a:xfrm>
        </p:spPr>
        <p:txBody>
          <a:bodyPr/>
          <a:lstStyle/>
          <a:p>
            <a:pPr>
              <a:lnSpc>
                <a:spcPct val="90000"/>
              </a:lnSpc>
              <a:buClr>
                <a:srgbClr val="B60000"/>
              </a:buClr>
              <a:buFont typeface="Wingdings" pitchFamily="2" charset="2"/>
              <a:buChar char="Ø"/>
            </a:pPr>
            <a:r>
              <a:rPr lang="en-US" altLang="en-US" sz="2400" b="1" dirty="0" smtClean="0">
                <a:latin typeface="Arial" pitchFamily="34" charset="0"/>
              </a:rPr>
              <a:t>Condensing over 90% in all applications</a:t>
            </a:r>
            <a:endParaRPr lang="en-US" altLang="en-US" sz="2400" b="1" dirty="0">
              <a:latin typeface="Arial" pitchFamily="34" charset="0"/>
            </a:endParaRPr>
          </a:p>
          <a:p>
            <a:pPr>
              <a:lnSpc>
                <a:spcPct val="90000"/>
              </a:lnSpc>
              <a:buClr>
                <a:srgbClr val="B60000"/>
              </a:buClr>
              <a:buFont typeface="Wingdings" pitchFamily="2" charset="2"/>
              <a:buChar char="Ø"/>
            </a:pPr>
            <a:r>
              <a:rPr lang="en-US" altLang="en-US" sz="2400" b="1" dirty="0" smtClean="0">
                <a:latin typeface="Arial" pitchFamily="34" charset="0"/>
              </a:rPr>
              <a:t>Hi-modulating Burner 10:1</a:t>
            </a:r>
            <a:endParaRPr lang="en-US" altLang="en-US" sz="2400" b="1" dirty="0">
              <a:latin typeface="Arial" pitchFamily="34" charset="0"/>
            </a:endParaRPr>
          </a:p>
          <a:p>
            <a:pPr>
              <a:lnSpc>
                <a:spcPct val="90000"/>
              </a:lnSpc>
              <a:buClr>
                <a:srgbClr val="B60000"/>
              </a:buClr>
              <a:buFont typeface="Wingdings" pitchFamily="2" charset="2"/>
              <a:buChar char="Ø"/>
            </a:pPr>
            <a:r>
              <a:rPr lang="en-US" altLang="en-US" sz="2400" b="1" dirty="0" smtClean="0">
                <a:latin typeface="Arial" pitchFamily="34" charset="0"/>
              </a:rPr>
              <a:t>Efficient electrics (ECMs)</a:t>
            </a:r>
            <a:endParaRPr lang="en-US" altLang="en-US" sz="2400" b="1" dirty="0">
              <a:latin typeface="Arial" pitchFamily="34" charset="0"/>
            </a:endParaRPr>
          </a:p>
          <a:p>
            <a:pPr>
              <a:lnSpc>
                <a:spcPct val="90000"/>
              </a:lnSpc>
              <a:buClr>
                <a:srgbClr val="B60000"/>
              </a:buClr>
              <a:buFont typeface="Wingdings" pitchFamily="2" charset="2"/>
              <a:buChar char="Ø"/>
            </a:pPr>
            <a:r>
              <a:rPr lang="en-US" altLang="en-US" sz="2400" b="1" dirty="0" smtClean="0">
                <a:latin typeface="Arial" pitchFamily="34" charset="0"/>
              </a:rPr>
              <a:t>Air flow, heat, water</a:t>
            </a:r>
            <a:endParaRPr lang="en-US" altLang="en-US" sz="2400" b="1" dirty="0">
              <a:latin typeface="Arial" pitchFamily="34" charset="0"/>
            </a:endParaRPr>
          </a:p>
          <a:p>
            <a:pPr>
              <a:lnSpc>
                <a:spcPct val="90000"/>
              </a:lnSpc>
              <a:buClr>
                <a:srgbClr val="B60000"/>
              </a:buClr>
              <a:buFont typeface="Wingdings" pitchFamily="2" charset="2"/>
              <a:buChar char="Ø"/>
            </a:pPr>
            <a:r>
              <a:rPr lang="en-US" altLang="en-US" sz="2400" b="1" dirty="0" smtClean="0">
                <a:latin typeface="Arial" pitchFamily="34" charset="0"/>
              </a:rPr>
              <a:t>Can provide </a:t>
            </a:r>
            <a:r>
              <a:rPr lang="en-US" altLang="en-US" sz="2400" b="1" dirty="0">
                <a:latin typeface="Arial" pitchFamily="34" charset="0"/>
              </a:rPr>
              <a:t>both forced air and radiant </a:t>
            </a:r>
            <a:r>
              <a:rPr lang="en-US" altLang="en-US" sz="2400" b="1" dirty="0" smtClean="0">
                <a:latin typeface="Arial" pitchFamily="34" charset="0"/>
              </a:rPr>
              <a:t>heating</a:t>
            </a:r>
          </a:p>
          <a:p>
            <a:pPr>
              <a:lnSpc>
                <a:spcPct val="90000"/>
              </a:lnSpc>
              <a:buClr>
                <a:srgbClr val="B60000"/>
              </a:buClr>
              <a:buFont typeface="Wingdings" pitchFamily="2" charset="2"/>
              <a:buChar char="Ø"/>
            </a:pPr>
            <a:r>
              <a:rPr lang="en-US" altLang="en-US" sz="2400" b="1" dirty="0" smtClean="0">
                <a:latin typeface="Arial" pitchFamily="34" charset="0"/>
              </a:rPr>
              <a:t>Enables </a:t>
            </a:r>
            <a:r>
              <a:rPr lang="en-US" altLang="en-US" sz="2400" b="1" dirty="0">
                <a:latin typeface="Arial" pitchFamily="34" charset="0"/>
              </a:rPr>
              <a:t>optimization of total system </a:t>
            </a:r>
            <a:r>
              <a:rPr lang="en-US" altLang="en-US" sz="2400" b="1" dirty="0" smtClean="0">
                <a:latin typeface="Arial" pitchFamily="34" charset="0"/>
              </a:rPr>
              <a:t>+ other hybrid energy sources</a:t>
            </a:r>
            <a:endParaRPr lang="en-US" altLang="en-US" sz="2400" b="1" dirty="0">
              <a:latin typeface="Arial" pitchFamily="34" charset="0"/>
            </a:endParaRPr>
          </a:p>
          <a:p>
            <a:pPr marL="0" indent="0">
              <a:lnSpc>
                <a:spcPct val="90000"/>
              </a:lnSpc>
              <a:buClr>
                <a:srgbClr val="B60000"/>
              </a:buClr>
              <a:buNone/>
            </a:pPr>
            <a:endParaRPr lang="en-US" altLang="en-US" sz="2400" b="1" dirty="0" smtClean="0">
              <a:latin typeface="Arial" pitchFamily="34"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2423160"/>
            <a:ext cx="2461937" cy="4087446"/>
          </a:xfrm>
          <a:prstGeom prst="rect">
            <a:avLst/>
          </a:prstGeom>
        </p:spPr>
      </p:pic>
      <p:sp>
        <p:nvSpPr>
          <p:cNvPr id="2" name="TextBox 1"/>
          <p:cNvSpPr txBox="1"/>
          <p:nvPr/>
        </p:nvSpPr>
        <p:spPr>
          <a:xfrm>
            <a:off x="1447800" y="1295400"/>
            <a:ext cx="5867400" cy="892552"/>
          </a:xfrm>
          <a:prstGeom prst="rect">
            <a:avLst/>
          </a:prstGeom>
          <a:noFill/>
        </p:spPr>
        <p:txBody>
          <a:bodyPr wrap="square" rtlCol="0">
            <a:spAutoFit/>
          </a:bodyPr>
          <a:lstStyle/>
          <a:p>
            <a:pPr algn="ctr"/>
            <a:r>
              <a:rPr lang="en-CA" sz="2600" dirty="0" smtClean="0"/>
              <a:t>Space Heating, Water Heating, Heat Recovery Ventilation</a:t>
            </a:r>
            <a:endParaRPr lang="en-CA" sz="2600" dirty="0"/>
          </a:p>
        </p:txBody>
      </p:sp>
    </p:spTree>
    <p:extLst>
      <p:ext uri="{BB962C8B-B14F-4D97-AF65-F5344CB8AC3E}">
        <p14:creationId xmlns:p14="http://schemas.microsoft.com/office/powerpoint/2010/main" val="227053433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9571">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9571">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9571">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9571">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9571">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957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571" grpId="0" build="p"/>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b="1" dirty="0" smtClean="0"/>
              <a:t>Learning Objectives </a:t>
            </a:r>
            <a:r>
              <a:rPr lang="en-CA" dirty="0" smtClean="0"/>
              <a:t>(1)</a:t>
            </a:r>
            <a:endParaRPr lang="en-CA" dirty="0"/>
          </a:p>
        </p:txBody>
      </p:sp>
      <p:sp>
        <p:nvSpPr>
          <p:cNvPr id="3" name="Content Placeholder 2"/>
          <p:cNvSpPr>
            <a:spLocks noGrp="1"/>
          </p:cNvSpPr>
          <p:nvPr>
            <p:ph idx="1"/>
          </p:nvPr>
        </p:nvSpPr>
        <p:spPr/>
        <p:txBody>
          <a:bodyPr/>
          <a:lstStyle/>
          <a:p>
            <a:pPr>
              <a:lnSpc>
                <a:spcPct val="115000"/>
              </a:lnSpc>
              <a:spcAft>
                <a:spcPts val="0"/>
              </a:spcAft>
            </a:pPr>
            <a:r>
              <a:rPr lang="en-US" sz="2600" b="1" dirty="0" smtClean="0">
                <a:latin typeface="Calibri"/>
                <a:ea typeface="Calibri"/>
                <a:cs typeface="Calibri"/>
              </a:rPr>
              <a:t>Understand the distinction and opportunities with combined, integrated and hybrid energy systems</a:t>
            </a:r>
          </a:p>
          <a:p>
            <a:pPr>
              <a:lnSpc>
                <a:spcPct val="115000"/>
              </a:lnSpc>
              <a:spcAft>
                <a:spcPts val="0"/>
              </a:spcAft>
            </a:pPr>
            <a:r>
              <a:rPr lang="en-US" sz="2600" b="1" dirty="0" smtClean="0">
                <a:latin typeface="Calibri"/>
                <a:ea typeface="Calibri"/>
                <a:cs typeface="Calibri"/>
              </a:rPr>
              <a:t>Appreciate </a:t>
            </a:r>
            <a:r>
              <a:rPr lang="en-US" sz="2600" b="1" dirty="0">
                <a:latin typeface="Calibri"/>
                <a:ea typeface="Calibri"/>
                <a:cs typeface="Calibri"/>
              </a:rPr>
              <a:t>range of advanced </a:t>
            </a:r>
            <a:r>
              <a:rPr lang="en-US" sz="2600" b="1" dirty="0" smtClean="0">
                <a:latin typeface="Calibri"/>
                <a:ea typeface="Calibri"/>
                <a:cs typeface="Calibri"/>
              </a:rPr>
              <a:t>hybrid </a:t>
            </a:r>
            <a:r>
              <a:rPr lang="en-US" sz="2600" b="1" dirty="0">
                <a:latin typeface="Calibri"/>
                <a:ea typeface="Calibri"/>
                <a:cs typeface="Calibri"/>
              </a:rPr>
              <a:t>energy systems that can effectively &amp; efficiently provide heat, ventilation, and even electricity, while integrating renewables and low-to-zero C-emitting fuels</a:t>
            </a:r>
            <a:endParaRPr lang="en-CA" sz="2600" b="1" dirty="0">
              <a:latin typeface="Calibri"/>
              <a:ea typeface="Times New Roman"/>
              <a:cs typeface="Times New Roman"/>
            </a:endParaRPr>
          </a:p>
          <a:p>
            <a:pPr>
              <a:lnSpc>
                <a:spcPct val="115000"/>
              </a:lnSpc>
              <a:spcAft>
                <a:spcPts val="0"/>
              </a:spcAft>
            </a:pPr>
            <a:r>
              <a:rPr lang="en-US" sz="2600" b="1" dirty="0" smtClean="0">
                <a:latin typeface="Calibri"/>
                <a:ea typeface="Calibri"/>
                <a:cs typeface="Calibri"/>
              </a:rPr>
              <a:t>Understand </a:t>
            </a:r>
            <a:r>
              <a:rPr lang="en-US" sz="2600" b="1" dirty="0">
                <a:latin typeface="Calibri"/>
                <a:ea typeface="Calibri"/>
                <a:cs typeface="Calibri"/>
              </a:rPr>
              <a:t>the drawbacks of certain </a:t>
            </a:r>
            <a:r>
              <a:rPr lang="en-US" sz="2600" b="1" dirty="0" smtClean="0">
                <a:latin typeface="Calibri"/>
                <a:ea typeface="Calibri"/>
                <a:cs typeface="Calibri"/>
              </a:rPr>
              <a:t>energy sources, technologies </a:t>
            </a:r>
            <a:r>
              <a:rPr lang="en-US" sz="2600" b="1" dirty="0">
                <a:latin typeface="Calibri"/>
                <a:ea typeface="Calibri"/>
                <a:cs typeface="Calibri"/>
              </a:rPr>
              <a:t>and </a:t>
            </a:r>
            <a:r>
              <a:rPr lang="en-US" sz="2600" b="1" dirty="0" smtClean="0">
                <a:latin typeface="Calibri"/>
                <a:ea typeface="Calibri"/>
                <a:cs typeface="Calibri"/>
              </a:rPr>
              <a:t>directions</a:t>
            </a:r>
            <a:endParaRPr lang="en-CA" sz="2600" b="1" dirty="0">
              <a:latin typeface="Calibri"/>
              <a:ea typeface="Times New Roman"/>
              <a:cs typeface="Times New Roman"/>
            </a:endParaRPr>
          </a:p>
        </p:txBody>
      </p:sp>
    </p:spTree>
    <p:extLst>
      <p:ext uri="{BB962C8B-B14F-4D97-AF65-F5344CB8AC3E}">
        <p14:creationId xmlns:p14="http://schemas.microsoft.com/office/powerpoint/2010/main" val="1725456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b="1" dirty="0" smtClean="0">
                <a:latin typeface="Arial" panose="020B0604020202020204" pitchFamily="34" charset="0"/>
              </a:rPr>
              <a:t>Renewable Energy</a:t>
            </a:r>
            <a:endParaRPr lang="en-CA" b="1" dirty="0">
              <a:latin typeface="Arial" panose="020B0604020202020204" pitchFamily="34" charset="0"/>
            </a:endParaRPr>
          </a:p>
        </p:txBody>
      </p:sp>
      <p:pic>
        <p:nvPicPr>
          <p:cNvPr id="4" name="Picture 25" descr="Wind Turbi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81800" y="2463346"/>
            <a:ext cx="1574800" cy="208915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4" descr="KL9X092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2530475"/>
            <a:ext cx="2904019" cy="1936750"/>
          </a:xfrm>
          <a:prstGeom prst="rect">
            <a:avLst/>
          </a:prstGeom>
          <a:noFill/>
          <a:extLst>
            <a:ext uri="{909E8E84-426E-40DD-AFC4-6F175D3DCCD1}">
              <a14:hiddenFill xmlns:a14="http://schemas.microsoft.com/office/drawing/2010/main">
                <a:solidFill>
                  <a:srgbClr val="FFFFFF"/>
                </a:solidFill>
              </a14:hiddenFill>
            </a:ext>
          </a:extLst>
        </p:spPr>
      </p:pic>
      <p:pic>
        <p:nvPicPr>
          <p:cNvPr id="1130498" name="Picture 2" descr="C:\Users\Skip\Documents\Skips Documents\a_Photos\Residential\Fireplaces_Stoves\WoodFlameDSCN008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91000" y="2628900"/>
            <a:ext cx="1524000" cy="1143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15839" y="4596369"/>
            <a:ext cx="1903350" cy="1103747"/>
          </a:xfrm>
          <a:prstGeom prst="rect">
            <a:avLst/>
          </a:prstGeom>
        </p:spPr>
      </p:pic>
    </p:spTree>
    <p:extLst>
      <p:ext uri="{BB962C8B-B14F-4D97-AF65-F5344CB8AC3E}">
        <p14:creationId xmlns:p14="http://schemas.microsoft.com/office/powerpoint/2010/main" val="2837929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3049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1427" y="0"/>
            <a:ext cx="7621146" cy="6858000"/>
          </a:xfrm>
          <a:prstGeom prst="rect">
            <a:avLst/>
          </a:prstGeom>
        </p:spPr>
      </p:pic>
    </p:spTree>
    <p:extLst>
      <p:ext uri="{BB962C8B-B14F-4D97-AF65-F5344CB8AC3E}">
        <p14:creationId xmlns:p14="http://schemas.microsoft.com/office/powerpoint/2010/main" val="297588658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Space Heater</a:t>
            </a:r>
            <a:br>
              <a:rPr lang="en-CA" dirty="0" smtClean="0"/>
            </a:br>
            <a:r>
              <a:rPr lang="en-CA" b="1" dirty="0" smtClean="0">
                <a:latin typeface="Arial" panose="020B0604020202020204" pitchFamily="34" charset="0"/>
              </a:rPr>
              <a:t>Woodstove</a:t>
            </a:r>
            <a:endParaRPr lang="en-CA" b="1" dirty="0">
              <a:latin typeface="Arial" panose="020B0604020202020204" pitchFamily="34"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68714" y="2133600"/>
            <a:ext cx="5635752" cy="4226814"/>
          </a:xfrm>
          <a:prstGeom prst="rect">
            <a:avLst/>
          </a:prstGeom>
        </p:spPr>
      </p:pic>
    </p:spTree>
    <p:extLst>
      <p:ext uri="{BB962C8B-B14F-4D97-AF65-F5344CB8AC3E}">
        <p14:creationId xmlns:p14="http://schemas.microsoft.com/office/powerpoint/2010/main" val="50330441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wood stove 1 - 0.50-1.10.mp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72160" y="727364"/>
            <a:ext cx="7762240" cy="5292436"/>
          </a:xfrm>
          <a:prstGeom prst="rect">
            <a:avLst/>
          </a:prstGeom>
        </p:spPr>
      </p:pic>
    </p:spTree>
    <p:extLst>
      <p:ext uri="{BB962C8B-B14F-4D97-AF65-F5344CB8AC3E}">
        <p14:creationId xmlns:p14="http://schemas.microsoft.com/office/powerpoint/2010/main" val="1290225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71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8818" name="Rectangle 2"/>
          <p:cNvSpPr>
            <a:spLocks noGrp="1" noChangeArrowheads="1"/>
          </p:cNvSpPr>
          <p:nvPr>
            <p:ph type="title"/>
          </p:nvPr>
        </p:nvSpPr>
        <p:spPr>
          <a:xfrm>
            <a:off x="323850" y="228600"/>
            <a:ext cx="8667750" cy="1143000"/>
          </a:xfrm>
        </p:spPr>
        <p:txBody>
          <a:bodyPr/>
          <a:lstStyle/>
          <a:p>
            <a:r>
              <a:rPr lang="en-US" altLang="en-US" sz="3400" b="1" dirty="0">
                <a:solidFill>
                  <a:srgbClr val="FFFF00"/>
                </a:solidFill>
                <a:latin typeface="Arial" panose="020B0604020202020204" pitchFamily="34" charset="0"/>
              </a:rPr>
              <a:t>Characteristics </a:t>
            </a:r>
            <a:r>
              <a:rPr lang="en-US" altLang="en-US" sz="3400" b="1" dirty="0" smtClean="0">
                <a:solidFill>
                  <a:srgbClr val="FFFF00"/>
                </a:solidFill>
                <a:latin typeface="Arial" panose="020B0604020202020204" pitchFamily="34" charset="0"/>
              </a:rPr>
              <a:t>of </a:t>
            </a:r>
            <a:r>
              <a:rPr lang="en-US" altLang="en-US" sz="3400" b="1" dirty="0">
                <a:solidFill>
                  <a:srgbClr val="FFFF00"/>
                </a:solidFill>
                <a:latin typeface="Arial" panose="020B0604020202020204" pitchFamily="34" charset="0"/>
              </a:rPr>
              <a:t>Advanced Combustion </a:t>
            </a:r>
            <a:r>
              <a:rPr lang="en-US" altLang="en-US" sz="3400" b="1" dirty="0" smtClean="0">
                <a:solidFill>
                  <a:srgbClr val="FFFF00"/>
                </a:solidFill>
                <a:latin typeface="Arial" panose="020B0604020202020204" pitchFamily="34" charset="0"/>
              </a:rPr>
              <a:t>Woodstove Moving towards Net Zero</a:t>
            </a:r>
            <a:endParaRPr lang="en-US" altLang="en-US" sz="3400" dirty="0">
              <a:solidFill>
                <a:srgbClr val="FFFF00"/>
              </a:solidFill>
              <a:latin typeface="Arial" panose="020B0604020202020204" pitchFamily="34" charset="0"/>
            </a:endParaRPr>
          </a:p>
        </p:txBody>
      </p:sp>
      <p:sp>
        <p:nvSpPr>
          <p:cNvPr id="1058819" name="Rectangle 3"/>
          <p:cNvSpPr>
            <a:spLocks noGrp="1" noChangeArrowheads="1"/>
          </p:cNvSpPr>
          <p:nvPr>
            <p:ph type="body" idx="1"/>
          </p:nvPr>
        </p:nvSpPr>
        <p:spPr>
          <a:xfrm>
            <a:off x="4800600" y="1558926"/>
            <a:ext cx="4033838" cy="2314575"/>
          </a:xfrm>
        </p:spPr>
        <p:txBody>
          <a:bodyPr/>
          <a:lstStyle/>
          <a:p>
            <a:r>
              <a:rPr lang="en-US" altLang="en-US" sz="2000" b="1" dirty="0">
                <a:latin typeface="Arial" charset="0"/>
              </a:rPr>
              <a:t>Effective infrared heating source</a:t>
            </a:r>
          </a:p>
          <a:p>
            <a:r>
              <a:rPr lang="en-US" altLang="en-US" sz="2000" b="1" dirty="0">
                <a:latin typeface="Arial" charset="0"/>
              </a:rPr>
              <a:t>Ceramic glass door transparent to R radiation</a:t>
            </a:r>
          </a:p>
          <a:p>
            <a:r>
              <a:rPr lang="en-US" altLang="en-US" sz="2000" b="1" dirty="0">
                <a:latin typeface="Arial" charset="0"/>
              </a:rPr>
              <a:t>EPA 1990 &lt; </a:t>
            </a:r>
            <a:r>
              <a:rPr lang="en-US" altLang="en-US" sz="2000" b="1" u="sng" dirty="0">
                <a:uFill>
                  <a:solidFill>
                    <a:srgbClr val="FFFF00"/>
                  </a:solidFill>
                </a:uFill>
                <a:latin typeface="Arial" charset="0"/>
              </a:rPr>
              <a:t>4.0 g/h</a:t>
            </a:r>
          </a:p>
          <a:p>
            <a:r>
              <a:rPr lang="en-US" altLang="en-US" sz="2000" b="1" dirty="0">
                <a:latin typeface="Arial" charset="0"/>
              </a:rPr>
              <a:t>Preheated prim &amp; sec air</a:t>
            </a:r>
          </a:p>
          <a:p>
            <a:r>
              <a:rPr lang="en-US" altLang="en-US" sz="2000" b="1" dirty="0">
                <a:latin typeface="Arial" charset="0"/>
              </a:rPr>
              <a:t>Insulated comb. chamber &amp; baffle</a:t>
            </a:r>
          </a:p>
          <a:p>
            <a:r>
              <a:rPr lang="en-US" altLang="en-US" sz="2000" b="1" dirty="0">
                <a:latin typeface="Arial" charset="0"/>
              </a:rPr>
              <a:t>Air wash for door</a:t>
            </a:r>
          </a:p>
          <a:p>
            <a:r>
              <a:rPr lang="en-US" altLang="en-US" sz="2000" b="1" dirty="0">
                <a:latin typeface="Arial" charset="0"/>
              </a:rPr>
              <a:t>Air shield on side and back</a:t>
            </a:r>
          </a:p>
          <a:p>
            <a:r>
              <a:rPr lang="en-US" altLang="en-US" sz="2000" b="1" dirty="0">
                <a:latin typeface="Arial" charset="0"/>
              </a:rPr>
              <a:t>Extremely attractive, chaotic </a:t>
            </a:r>
            <a:r>
              <a:rPr lang="en-US" altLang="en-US" sz="2000" b="1" dirty="0" smtClean="0">
                <a:latin typeface="Arial" charset="0"/>
              </a:rPr>
              <a:t>fire for “pleasure”</a:t>
            </a:r>
            <a:endParaRPr lang="en-US" altLang="en-US" sz="2000" b="1" dirty="0">
              <a:latin typeface="Arial" charset="0"/>
            </a:endParaRPr>
          </a:p>
          <a:p>
            <a:r>
              <a:rPr lang="en-US" altLang="en-US" sz="2400" b="1" dirty="0">
                <a:latin typeface="Arial" charset="0"/>
              </a:rPr>
              <a:t>SMALL </a:t>
            </a:r>
            <a:r>
              <a:rPr lang="en-US" altLang="en-US" sz="2400" b="1" dirty="0" smtClean="0">
                <a:latin typeface="Arial" charset="0"/>
              </a:rPr>
              <a:t>!</a:t>
            </a:r>
          </a:p>
          <a:p>
            <a:r>
              <a:rPr lang="en-US" altLang="en-US" sz="2400" b="1" u="sng" dirty="0" smtClean="0">
                <a:latin typeface="Arial" charset="0"/>
              </a:rPr>
              <a:t>No</a:t>
            </a:r>
            <a:r>
              <a:rPr lang="en-US" altLang="en-US" sz="2400" b="1" dirty="0" smtClean="0">
                <a:latin typeface="Arial" charset="0"/>
              </a:rPr>
              <a:t> catalyst</a:t>
            </a:r>
            <a:endParaRPr lang="en-US" altLang="en-US" sz="2400" b="1" dirty="0">
              <a:latin typeface="Arial" charset="0"/>
            </a:endParaRPr>
          </a:p>
        </p:txBody>
      </p:sp>
      <p:pic>
        <p:nvPicPr>
          <p:cNvPr id="1058820" name="Picture 4" descr="RegencyStov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850" y="1773238"/>
            <a:ext cx="4060825" cy="4311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60056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5881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58819">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58819">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58819">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58819">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58819">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58819">
                                            <p:txEl>
                                              <p:pRg st="6" end="6"/>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58819">
                                            <p:txEl>
                                              <p:pRg st="7" end="7"/>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058819">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058819">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8819"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9842" name="Picture 2" descr="PelletCutaway"/>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0" y="304800"/>
            <a:ext cx="3276600" cy="3060700"/>
          </a:xfrm>
          <a:prstGeom prst="rect">
            <a:avLst/>
          </a:prstGeom>
          <a:noFill/>
          <a:extLst>
            <a:ext uri="{909E8E84-426E-40DD-AFC4-6F175D3DCCD1}">
              <a14:hiddenFill xmlns:a14="http://schemas.microsoft.com/office/drawing/2010/main">
                <a:solidFill>
                  <a:srgbClr val="FFFFFF"/>
                </a:solidFill>
              </a14:hiddenFill>
            </a:ext>
          </a:extLst>
        </p:spPr>
      </p:pic>
      <p:pic>
        <p:nvPicPr>
          <p:cNvPr id="1059843" name="Picture 3" descr="A_PelletStovesBayPhoto QuadraFi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4114800"/>
            <a:ext cx="2528888" cy="2743200"/>
          </a:xfrm>
          <a:prstGeom prst="rect">
            <a:avLst/>
          </a:prstGeom>
          <a:noFill/>
          <a:extLst>
            <a:ext uri="{909E8E84-426E-40DD-AFC4-6F175D3DCCD1}">
              <a14:hiddenFill xmlns:a14="http://schemas.microsoft.com/office/drawing/2010/main">
                <a:solidFill>
                  <a:srgbClr val="FFFFFF"/>
                </a:solidFill>
              </a14:hiddenFill>
            </a:ext>
          </a:extLst>
        </p:spPr>
      </p:pic>
      <p:pic>
        <p:nvPicPr>
          <p:cNvPr id="1059844" name="Picture 4" descr="A_PelletStovesBayPhotoCastIron QuadraFir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22875" y="3733800"/>
            <a:ext cx="2787650" cy="3124200"/>
          </a:xfrm>
          <a:prstGeom prst="rect">
            <a:avLst/>
          </a:prstGeom>
          <a:noFill/>
          <a:extLst>
            <a:ext uri="{909E8E84-426E-40DD-AFC4-6F175D3DCCD1}">
              <a14:hiddenFill xmlns:a14="http://schemas.microsoft.com/office/drawing/2010/main">
                <a:solidFill>
                  <a:srgbClr val="FFFFFF"/>
                </a:solidFill>
              </a14:hiddenFill>
            </a:ext>
          </a:extLst>
        </p:spPr>
      </p:pic>
      <p:sp>
        <p:nvSpPr>
          <p:cNvPr id="1059845" name="Rectangle 5"/>
          <p:cNvSpPr>
            <a:spLocks noGrp="1" noChangeArrowheads="1"/>
          </p:cNvSpPr>
          <p:nvPr>
            <p:ph type="title"/>
          </p:nvPr>
        </p:nvSpPr>
        <p:spPr>
          <a:xfrm>
            <a:off x="304800" y="990600"/>
            <a:ext cx="3733800" cy="1143000"/>
          </a:xfrm>
        </p:spPr>
        <p:txBody>
          <a:bodyPr/>
          <a:lstStyle/>
          <a:p>
            <a:r>
              <a:rPr lang="en-CA" altLang="en-US" sz="4000" b="1" dirty="0">
                <a:latin typeface="Arial" charset="0"/>
              </a:rPr>
              <a:t>Pellet </a:t>
            </a:r>
            <a:r>
              <a:rPr lang="en-CA" altLang="en-US" sz="4000" b="1" dirty="0" smtClean="0">
                <a:latin typeface="Arial" charset="0"/>
              </a:rPr>
              <a:t>Stoves</a:t>
            </a:r>
            <a:endParaRPr lang="en-CA" altLang="en-US" sz="4000" b="1" dirty="0">
              <a:latin typeface="Arial" charset="0"/>
            </a:endParaRPr>
          </a:p>
        </p:txBody>
      </p:sp>
    </p:spTree>
    <p:extLst>
      <p:ext uri="{BB962C8B-B14F-4D97-AF65-F5344CB8AC3E}">
        <p14:creationId xmlns:p14="http://schemas.microsoft.com/office/powerpoint/2010/main" val="330987066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0866" name="Rectangle 2"/>
          <p:cNvSpPr>
            <a:spLocks noGrp="1" noChangeArrowheads="1"/>
          </p:cNvSpPr>
          <p:nvPr>
            <p:ph type="title"/>
          </p:nvPr>
        </p:nvSpPr>
        <p:spPr>
          <a:xfrm>
            <a:off x="533400" y="457200"/>
            <a:ext cx="8153400" cy="1143000"/>
          </a:xfrm>
        </p:spPr>
        <p:txBody>
          <a:bodyPr/>
          <a:lstStyle/>
          <a:p>
            <a:pPr algn="l"/>
            <a:r>
              <a:rPr lang="en-US" altLang="en-US" sz="3600" b="1" dirty="0">
                <a:solidFill>
                  <a:srgbClr val="FFFF00"/>
                </a:solidFill>
                <a:latin typeface="Arial" panose="020B0604020202020204" pitchFamily="34" charset="0"/>
              </a:rPr>
              <a:t>Characteristics of Good Pellet Stove</a:t>
            </a:r>
            <a:endParaRPr lang="en-US" altLang="en-US" sz="3600" dirty="0">
              <a:solidFill>
                <a:srgbClr val="FFFF00"/>
              </a:solidFill>
              <a:latin typeface="Arial" panose="020B0604020202020204" pitchFamily="34" charset="0"/>
            </a:endParaRPr>
          </a:p>
        </p:txBody>
      </p:sp>
      <p:sp>
        <p:nvSpPr>
          <p:cNvPr id="1060867" name="Rectangle 3"/>
          <p:cNvSpPr>
            <a:spLocks noGrp="1" noChangeArrowheads="1"/>
          </p:cNvSpPr>
          <p:nvPr>
            <p:ph type="body" idx="1"/>
          </p:nvPr>
        </p:nvSpPr>
        <p:spPr>
          <a:xfrm>
            <a:off x="533400" y="2133600"/>
            <a:ext cx="8244777" cy="4114800"/>
          </a:xfrm>
        </p:spPr>
        <p:txBody>
          <a:bodyPr/>
          <a:lstStyle/>
          <a:p>
            <a:r>
              <a:rPr lang="en-US" altLang="en-US" sz="2400" b="1" dirty="0">
                <a:latin typeface="Arial" pitchFamily="34" charset="0"/>
              </a:rPr>
              <a:t>T</a:t>
            </a:r>
            <a:r>
              <a:rPr lang="en-US" altLang="en-US" sz="2400" b="1" dirty="0" smtClean="0">
                <a:latin typeface="Arial" pitchFamily="34" charset="0"/>
              </a:rPr>
              <a:t>ested </a:t>
            </a:r>
            <a:r>
              <a:rPr lang="en-US" altLang="en-US" sz="2400" b="1" dirty="0">
                <a:latin typeface="Arial" pitchFamily="34" charset="0"/>
              </a:rPr>
              <a:t>to </a:t>
            </a:r>
            <a:r>
              <a:rPr lang="en-US" altLang="en-US" sz="2400" b="1" dirty="0" smtClean="0">
                <a:latin typeface="Arial" pitchFamily="34" charset="0"/>
              </a:rPr>
              <a:t>EPA to ensure</a:t>
            </a:r>
          </a:p>
          <a:p>
            <a:pPr lvl="1"/>
            <a:r>
              <a:rPr lang="en-US" altLang="en-US" sz="2400" b="1" dirty="0" smtClean="0">
                <a:latin typeface="Arial" pitchFamily="34" charset="0"/>
              </a:rPr>
              <a:t>low emissions </a:t>
            </a:r>
            <a:endParaRPr lang="en-US" altLang="en-US" sz="2400" b="1" dirty="0">
              <a:latin typeface="Arial" pitchFamily="34" charset="0"/>
            </a:endParaRPr>
          </a:p>
          <a:p>
            <a:pPr lvl="1"/>
            <a:r>
              <a:rPr lang="en-US" altLang="en-US" sz="2400" b="1" dirty="0" smtClean="0">
                <a:latin typeface="Arial" pitchFamily="34" charset="0"/>
              </a:rPr>
              <a:t>high </a:t>
            </a:r>
            <a:r>
              <a:rPr lang="en-US" altLang="en-US" sz="2400" b="1" dirty="0">
                <a:latin typeface="Arial" pitchFamily="34" charset="0"/>
              </a:rPr>
              <a:t>efficiency due to low excess air   (up to 80</a:t>
            </a:r>
            <a:r>
              <a:rPr lang="en-US" altLang="en-US" sz="2400" b="1" dirty="0" smtClean="0">
                <a:latin typeface="Arial" pitchFamily="34" charset="0"/>
              </a:rPr>
              <a:t>%)</a:t>
            </a:r>
            <a:endParaRPr lang="en-US" altLang="en-US" sz="2400" b="1" dirty="0">
              <a:latin typeface="Arial" pitchFamily="34" charset="0"/>
            </a:endParaRPr>
          </a:p>
          <a:p>
            <a:r>
              <a:rPr lang="en-US" altLang="en-US" sz="2400" b="1" dirty="0">
                <a:latin typeface="Arial" pitchFamily="34" charset="0"/>
              </a:rPr>
              <a:t>Wide firing range (often 5:1</a:t>
            </a:r>
            <a:r>
              <a:rPr lang="en-US" altLang="en-US" sz="2400" b="1" dirty="0" smtClean="0">
                <a:latin typeface="Arial" pitchFamily="34" charset="0"/>
              </a:rPr>
              <a:t>), most  </a:t>
            </a:r>
            <a:r>
              <a:rPr lang="en-US" altLang="en-US" sz="2400" b="1" dirty="0">
                <a:latin typeface="Arial" pitchFamily="34" charset="0"/>
              </a:rPr>
              <a:t>with low output &amp; good air control over range</a:t>
            </a:r>
          </a:p>
          <a:p>
            <a:r>
              <a:rPr lang="en-US" altLang="en-US" sz="2400" b="1" dirty="0">
                <a:latin typeface="Arial" pitchFamily="34" charset="0"/>
              </a:rPr>
              <a:t>Air wash for fire viewing</a:t>
            </a:r>
          </a:p>
          <a:p>
            <a:r>
              <a:rPr lang="en-US" altLang="en-US" sz="2400" b="1" dirty="0">
                <a:latin typeface="Arial" pitchFamily="34" charset="0"/>
              </a:rPr>
              <a:t>Small diameter flue (3-4</a:t>
            </a:r>
            <a:r>
              <a:rPr lang="en-US" altLang="en-US" sz="2400" b="1" dirty="0" smtClean="0">
                <a:latin typeface="Arial" pitchFamily="34" charset="0"/>
              </a:rPr>
              <a:t>”)</a:t>
            </a:r>
          </a:p>
          <a:p>
            <a:r>
              <a:rPr lang="en-US" altLang="en-US" sz="2400" b="1" dirty="0" smtClean="0">
                <a:latin typeface="Arial" pitchFamily="34" charset="0"/>
              </a:rPr>
              <a:t>Some can burn other biomass (corn, …) (Hi ash)</a:t>
            </a:r>
            <a:endParaRPr lang="en-US" altLang="en-US" sz="2400" b="1" dirty="0">
              <a:latin typeface="Arial" pitchFamily="34" charset="0"/>
            </a:endParaRPr>
          </a:p>
          <a:p>
            <a:pPr marL="0" indent="0">
              <a:buNone/>
            </a:pPr>
            <a:endParaRPr lang="en-US" altLang="en-US" sz="2400" dirty="0"/>
          </a:p>
        </p:txBody>
      </p:sp>
      <p:pic>
        <p:nvPicPr>
          <p:cNvPr id="4" name="Picture 2" descr="PelletCutaway"/>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10400" y="1455420"/>
            <a:ext cx="1386777" cy="1295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398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6086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60867">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6086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6086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60867">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60867">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6086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0867"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609600"/>
            <a:ext cx="8382000" cy="1143000"/>
          </a:xfrm>
        </p:spPr>
        <p:txBody>
          <a:bodyPr/>
          <a:lstStyle/>
          <a:p>
            <a:r>
              <a:rPr lang="en-CA" sz="3200" b="1" dirty="0" smtClean="0">
                <a:latin typeface="Arial" panose="020B0604020202020204" pitchFamily="34" charset="0"/>
                <a:cs typeface="Arial" panose="020B0604020202020204" pitchFamily="34" charset="0"/>
              </a:rPr>
              <a:t>Running a Natural </a:t>
            </a:r>
            <a:r>
              <a:rPr lang="en-CA" sz="3200" b="1" dirty="0">
                <a:latin typeface="Arial" panose="020B0604020202020204" pitchFamily="34" charset="0"/>
                <a:cs typeface="Arial" panose="020B0604020202020204" pitchFamily="34" charset="0"/>
              </a:rPr>
              <a:t>D</a:t>
            </a:r>
            <a:r>
              <a:rPr lang="en-CA" sz="3200" b="1" dirty="0" smtClean="0">
                <a:latin typeface="Arial" panose="020B0604020202020204" pitchFamily="34" charset="0"/>
                <a:cs typeface="Arial" panose="020B0604020202020204" pitchFamily="34" charset="0"/>
              </a:rPr>
              <a:t>raft Wood-fired </a:t>
            </a:r>
            <a:r>
              <a:rPr lang="en-CA" sz="3200" b="1" dirty="0">
                <a:latin typeface="Arial" panose="020B0604020202020204" pitchFamily="34" charset="0"/>
                <a:cs typeface="Arial" panose="020B0604020202020204" pitchFamily="34" charset="0"/>
              </a:rPr>
              <a:t>A</a:t>
            </a:r>
            <a:r>
              <a:rPr lang="en-CA" sz="3200" b="1" dirty="0" smtClean="0">
                <a:latin typeface="Arial" panose="020B0604020202020204" pitchFamily="34" charset="0"/>
                <a:cs typeface="Arial" panose="020B0604020202020204" pitchFamily="34" charset="0"/>
              </a:rPr>
              <a:t>ppliance in a Tight Near Net Zero House</a:t>
            </a:r>
            <a:endParaRPr lang="en-CA" sz="3200" b="1"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762000" y="1981200"/>
            <a:ext cx="7772400" cy="4114800"/>
          </a:xfrm>
        </p:spPr>
        <p:txBody>
          <a:bodyPr/>
          <a:lstStyle/>
          <a:p>
            <a:r>
              <a:rPr lang="en-CA" sz="2400" b="1" dirty="0" smtClean="0">
                <a:latin typeface="Arial" panose="020B0604020202020204" pitchFamily="34" charset="0"/>
                <a:cs typeface="Arial" panose="020B0604020202020204" pitchFamily="34" charset="0"/>
              </a:rPr>
              <a:t>Choose a low output appliance ( Small ! )</a:t>
            </a:r>
          </a:p>
          <a:p>
            <a:r>
              <a:rPr lang="en-CA" sz="2400" b="1" dirty="0" smtClean="0">
                <a:latin typeface="Arial" panose="020B0604020202020204" pitchFamily="34" charset="0"/>
                <a:cs typeface="Arial" panose="020B0604020202020204" pitchFamily="34" charset="0"/>
              </a:rPr>
              <a:t>Have an inside chimney with proper sizing</a:t>
            </a:r>
          </a:p>
          <a:p>
            <a:r>
              <a:rPr lang="en-CA" sz="2400" b="1" dirty="0" smtClean="0">
                <a:latin typeface="Arial" panose="020B0604020202020204" pitchFamily="34" charset="0"/>
                <a:cs typeface="Arial" panose="020B0604020202020204" pitchFamily="34" charset="0"/>
              </a:rPr>
              <a:t>Use unvented double-walled pipe from appliance to chimney</a:t>
            </a:r>
          </a:p>
          <a:p>
            <a:r>
              <a:rPr lang="en-CA" sz="2400" b="1" dirty="0" smtClean="0">
                <a:latin typeface="Arial" panose="020B0604020202020204" pitchFamily="34" charset="0"/>
                <a:cs typeface="Arial" panose="020B0604020202020204" pitchFamily="34" charset="0"/>
              </a:rPr>
              <a:t>Have direct source of outside air to appliance, from windward side of house</a:t>
            </a:r>
          </a:p>
          <a:p>
            <a:r>
              <a:rPr lang="en-CA" sz="2400" b="1" dirty="0" smtClean="0">
                <a:latin typeface="Arial" panose="020B0604020202020204" pitchFamily="34" charset="0"/>
                <a:cs typeface="Arial" panose="020B0604020202020204" pitchFamily="34" charset="0"/>
              </a:rPr>
              <a:t>On refueling, open air control wide, crack open window on windward side of house, before loading </a:t>
            </a:r>
          </a:p>
          <a:p>
            <a:endParaRPr lang="en-CA" dirty="0"/>
          </a:p>
        </p:txBody>
      </p:sp>
    </p:spTree>
    <p:extLst>
      <p:ext uri="{BB962C8B-B14F-4D97-AF65-F5344CB8AC3E}">
        <p14:creationId xmlns:p14="http://schemas.microsoft.com/office/powerpoint/2010/main" val="768148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3572" name="Rectangle 4"/>
          <p:cNvSpPr>
            <a:spLocks noGrp="1" noChangeArrowheads="1"/>
          </p:cNvSpPr>
          <p:nvPr>
            <p:ph type="title"/>
          </p:nvPr>
        </p:nvSpPr>
        <p:spPr>
          <a:xfrm>
            <a:off x="609600" y="1752600"/>
            <a:ext cx="7772400" cy="1143000"/>
          </a:xfrm>
        </p:spPr>
        <p:txBody>
          <a:bodyPr/>
          <a:lstStyle/>
          <a:p>
            <a:r>
              <a:rPr lang="en-CA" altLang="en-US" sz="3200" b="1" dirty="0">
                <a:latin typeface="Arial" charset="0"/>
              </a:rPr>
              <a:t>Locate these radiant space </a:t>
            </a:r>
            <a:r>
              <a:rPr lang="en-CA" altLang="en-US" sz="3200" b="1" dirty="0" smtClean="0">
                <a:latin typeface="Arial" charset="0"/>
              </a:rPr>
              <a:t>heaters</a:t>
            </a:r>
            <a:br>
              <a:rPr lang="en-CA" altLang="en-US" sz="3200" b="1" dirty="0" smtClean="0">
                <a:latin typeface="Arial" charset="0"/>
              </a:rPr>
            </a:br>
            <a:r>
              <a:rPr lang="en-CA" altLang="en-US" sz="3200" b="1" dirty="0" smtClean="0">
                <a:latin typeface="Arial" charset="0"/>
              </a:rPr>
              <a:t>in </a:t>
            </a:r>
            <a:r>
              <a:rPr lang="en-CA" altLang="en-US" sz="3200" b="1" dirty="0">
                <a:latin typeface="Arial" charset="0"/>
              </a:rPr>
              <a:t>a major living area, </a:t>
            </a:r>
            <a:br>
              <a:rPr lang="en-CA" altLang="en-US" sz="3200" b="1" dirty="0">
                <a:latin typeface="Arial" charset="0"/>
              </a:rPr>
            </a:br>
            <a:r>
              <a:rPr lang="en-CA" altLang="en-US" sz="3200" b="1" dirty="0" smtClean="0">
                <a:latin typeface="Arial" charset="0"/>
              </a:rPr>
              <a:t>where </a:t>
            </a:r>
            <a:r>
              <a:rPr lang="en-CA" altLang="en-US" sz="3200" b="1" dirty="0">
                <a:latin typeface="Arial" charset="0"/>
              </a:rPr>
              <a:t>they can “see” a significant portion of the rest of the house</a:t>
            </a:r>
          </a:p>
        </p:txBody>
      </p:sp>
    </p:spTree>
    <p:extLst>
      <p:ext uri="{BB962C8B-B14F-4D97-AF65-F5344CB8AC3E}">
        <p14:creationId xmlns:p14="http://schemas.microsoft.com/office/powerpoint/2010/main" val="29221213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1106" name="Picture 2" descr="PelletsAtCram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9144000" cy="68595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126919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b="1" dirty="0" smtClean="0"/>
              <a:t>Learning Objectives </a:t>
            </a:r>
            <a:r>
              <a:rPr lang="en-CA" dirty="0" smtClean="0"/>
              <a:t>(2)</a:t>
            </a:r>
            <a:endParaRPr lang="en-CA" dirty="0"/>
          </a:p>
        </p:txBody>
      </p:sp>
      <p:sp>
        <p:nvSpPr>
          <p:cNvPr id="3" name="Content Placeholder 2"/>
          <p:cNvSpPr>
            <a:spLocks noGrp="1"/>
          </p:cNvSpPr>
          <p:nvPr>
            <p:ph idx="1"/>
          </p:nvPr>
        </p:nvSpPr>
        <p:spPr/>
        <p:txBody>
          <a:bodyPr/>
          <a:lstStyle/>
          <a:p>
            <a:pPr>
              <a:lnSpc>
                <a:spcPct val="115000"/>
              </a:lnSpc>
              <a:spcAft>
                <a:spcPts val="0"/>
              </a:spcAft>
            </a:pPr>
            <a:r>
              <a:rPr lang="en-US" sz="2800" b="1" dirty="0" smtClean="0">
                <a:latin typeface="Calibri"/>
                <a:ea typeface="Calibri"/>
                <a:cs typeface="Calibri"/>
              </a:rPr>
              <a:t>Appreciate </a:t>
            </a:r>
            <a:r>
              <a:rPr lang="en-US" sz="2800" b="1" dirty="0">
                <a:latin typeface="Calibri"/>
                <a:ea typeface="Calibri"/>
                <a:cs typeface="Calibri"/>
              </a:rPr>
              <a:t>how </a:t>
            </a:r>
            <a:r>
              <a:rPr lang="en-US" sz="2800" b="1" dirty="0" smtClean="0">
                <a:latin typeface="Calibri"/>
                <a:ea typeface="Calibri"/>
                <a:cs typeface="Calibri"/>
              </a:rPr>
              <a:t>energy </a:t>
            </a:r>
            <a:r>
              <a:rPr lang="en-US" sz="2800" b="1" dirty="0">
                <a:latin typeface="Calibri"/>
                <a:ea typeface="Calibri"/>
                <a:cs typeface="Calibri"/>
              </a:rPr>
              <a:t>storage and renewably-derived fuels can allow effective utilization of intermittent or seasonally-variable renewable energy (solar, wind), when coupled with  hybrid technologies</a:t>
            </a:r>
            <a:endParaRPr lang="en-CA" sz="2800" b="1" dirty="0">
              <a:latin typeface="Calibri"/>
              <a:ea typeface="Times New Roman"/>
              <a:cs typeface="Times New Roman"/>
            </a:endParaRPr>
          </a:p>
          <a:p>
            <a:pPr>
              <a:lnSpc>
                <a:spcPct val="115000"/>
              </a:lnSpc>
              <a:spcAft>
                <a:spcPts val="0"/>
              </a:spcAft>
            </a:pPr>
            <a:r>
              <a:rPr lang="en-US" sz="2800" b="1" dirty="0" smtClean="0">
                <a:latin typeface="Calibri"/>
                <a:ea typeface="Calibri"/>
                <a:cs typeface="Calibri"/>
              </a:rPr>
              <a:t>Be </a:t>
            </a:r>
            <a:r>
              <a:rPr lang="en-US" sz="2800" b="1" dirty="0">
                <a:latin typeface="Calibri"/>
                <a:ea typeface="Calibri"/>
                <a:cs typeface="Calibri"/>
              </a:rPr>
              <a:t>better able to specify energy systems to move </a:t>
            </a:r>
            <a:r>
              <a:rPr lang="en-US" sz="2800" b="1" dirty="0" smtClean="0">
                <a:latin typeface="Calibri"/>
                <a:ea typeface="Calibri"/>
                <a:cs typeface="Calibri"/>
              </a:rPr>
              <a:t>new and existing homes </a:t>
            </a:r>
            <a:r>
              <a:rPr lang="en-US" sz="2800" b="1" dirty="0">
                <a:latin typeface="Calibri"/>
                <a:ea typeface="Calibri"/>
                <a:cs typeface="Calibri"/>
              </a:rPr>
              <a:t>and building clusters toward net-zero</a:t>
            </a:r>
            <a:endParaRPr lang="en-CA" sz="2800" b="1" dirty="0">
              <a:latin typeface="Calibri"/>
              <a:ea typeface="Times New Roman"/>
              <a:cs typeface="Times New Roman"/>
            </a:endParaRPr>
          </a:p>
          <a:p>
            <a:endParaRPr lang="en-CA" sz="2400" b="1" dirty="0"/>
          </a:p>
        </p:txBody>
      </p:sp>
    </p:spTree>
    <p:extLst>
      <p:ext uri="{BB962C8B-B14F-4D97-AF65-F5344CB8AC3E}">
        <p14:creationId xmlns:p14="http://schemas.microsoft.com/office/powerpoint/2010/main" val="4053954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2130" name="Picture 2" descr="HouseDraw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228600"/>
            <a:ext cx="7156450" cy="6216650"/>
          </a:xfrm>
          <a:prstGeom prst="rect">
            <a:avLst/>
          </a:prstGeom>
          <a:noFill/>
          <a:extLst>
            <a:ext uri="{909E8E84-426E-40DD-AFC4-6F175D3DCCD1}">
              <a14:hiddenFill xmlns:a14="http://schemas.microsoft.com/office/drawing/2010/main">
                <a:solidFill>
                  <a:srgbClr val="FFFFFF"/>
                </a:solidFill>
              </a14:hiddenFill>
            </a:ext>
          </a:extLst>
        </p:spPr>
      </p:pic>
      <p:sp>
        <p:nvSpPr>
          <p:cNvPr id="1072134" name="AutoShape 6"/>
          <p:cNvSpPr>
            <a:spLocks noChangeArrowheads="1"/>
          </p:cNvSpPr>
          <p:nvPr/>
        </p:nvSpPr>
        <p:spPr bwMode="auto">
          <a:xfrm>
            <a:off x="4787900" y="5157788"/>
            <a:ext cx="287338" cy="217487"/>
          </a:xfrm>
          <a:prstGeom prst="leftArrow">
            <a:avLst>
              <a:gd name="adj1" fmla="val 50000"/>
              <a:gd name="adj2" fmla="val 33029"/>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1072136" name="AutoShape 8"/>
          <p:cNvSpPr>
            <a:spLocks noChangeArrowheads="1"/>
          </p:cNvSpPr>
          <p:nvPr/>
        </p:nvSpPr>
        <p:spPr bwMode="auto">
          <a:xfrm>
            <a:off x="3563938" y="3860800"/>
            <a:ext cx="215900" cy="647700"/>
          </a:xfrm>
          <a:prstGeom prst="upArrow">
            <a:avLst>
              <a:gd name="adj1" fmla="val 50000"/>
              <a:gd name="adj2" fmla="val 75000"/>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1072137" name="AutoShape 9"/>
          <p:cNvSpPr>
            <a:spLocks noChangeArrowheads="1"/>
          </p:cNvSpPr>
          <p:nvPr/>
        </p:nvSpPr>
        <p:spPr bwMode="auto">
          <a:xfrm>
            <a:off x="3995738" y="4941888"/>
            <a:ext cx="287337" cy="217487"/>
          </a:xfrm>
          <a:prstGeom prst="leftArrow">
            <a:avLst>
              <a:gd name="adj1" fmla="val 50000"/>
              <a:gd name="adj2" fmla="val 33029"/>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1072138" name="AutoShape 10"/>
          <p:cNvSpPr>
            <a:spLocks noChangeArrowheads="1"/>
          </p:cNvSpPr>
          <p:nvPr/>
        </p:nvSpPr>
        <p:spPr bwMode="auto">
          <a:xfrm>
            <a:off x="2700338" y="3429000"/>
            <a:ext cx="287337" cy="217488"/>
          </a:xfrm>
          <a:prstGeom prst="leftArrow">
            <a:avLst>
              <a:gd name="adj1" fmla="val 50000"/>
              <a:gd name="adj2" fmla="val 33029"/>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pic>
        <p:nvPicPr>
          <p:cNvPr id="1072142" name="Picture 14" descr="aaPwrVentGasFPCrCrC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64163" y="5229225"/>
            <a:ext cx="576262" cy="387350"/>
          </a:xfrm>
          <a:prstGeom prst="rect">
            <a:avLst/>
          </a:prstGeom>
          <a:noFill/>
          <a:extLst>
            <a:ext uri="{909E8E84-426E-40DD-AFC4-6F175D3DCCD1}">
              <a14:hiddenFill xmlns:a14="http://schemas.microsoft.com/office/drawing/2010/main">
                <a:solidFill>
                  <a:srgbClr val="FFFFFF"/>
                </a:solidFill>
              </a14:hiddenFill>
            </a:ext>
          </a:extLst>
        </p:spPr>
      </p:pic>
      <p:sp>
        <p:nvSpPr>
          <p:cNvPr id="1072143" name="Line 15"/>
          <p:cNvSpPr>
            <a:spLocks noChangeShapeType="1"/>
          </p:cNvSpPr>
          <p:nvPr/>
        </p:nvSpPr>
        <p:spPr bwMode="auto">
          <a:xfrm flipH="1">
            <a:off x="5076825" y="5445125"/>
            <a:ext cx="431800" cy="217488"/>
          </a:xfrm>
          <a:prstGeom prst="line">
            <a:avLst/>
          </a:prstGeom>
          <a:noFill/>
          <a:ln w="635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sp>
        <p:nvSpPr>
          <p:cNvPr id="1072144" name="AutoShape 16"/>
          <p:cNvSpPr>
            <a:spLocks noChangeArrowheads="1"/>
          </p:cNvSpPr>
          <p:nvPr/>
        </p:nvSpPr>
        <p:spPr bwMode="auto">
          <a:xfrm>
            <a:off x="3132138" y="5157788"/>
            <a:ext cx="287337" cy="217487"/>
          </a:xfrm>
          <a:prstGeom prst="leftArrow">
            <a:avLst>
              <a:gd name="adj1" fmla="val 50000"/>
              <a:gd name="adj2" fmla="val 33029"/>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1072145" name="Text Box 17"/>
          <p:cNvSpPr txBox="1">
            <a:spLocks noChangeArrowheads="1"/>
          </p:cNvSpPr>
          <p:nvPr/>
        </p:nvSpPr>
        <p:spPr bwMode="auto">
          <a:xfrm>
            <a:off x="1219200" y="533400"/>
            <a:ext cx="1752600" cy="1004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CA" altLang="en-US">
                <a:solidFill>
                  <a:schemeClr val="bg1"/>
                </a:solidFill>
              </a:rPr>
              <a:t>Heating</a:t>
            </a:r>
          </a:p>
          <a:p>
            <a:pPr>
              <a:spcBef>
                <a:spcPct val="50000"/>
              </a:spcBef>
            </a:pPr>
            <a:endParaRPr lang="en-CA" altLang="en-US">
              <a:solidFill>
                <a:schemeClr val="bg1"/>
              </a:solidFill>
            </a:endParaRPr>
          </a:p>
        </p:txBody>
      </p:sp>
      <p:sp>
        <p:nvSpPr>
          <p:cNvPr id="2" name="Right Arrow 1"/>
          <p:cNvSpPr/>
          <p:nvPr/>
        </p:nvSpPr>
        <p:spPr bwMode="auto">
          <a:xfrm>
            <a:off x="4419600" y="3414108"/>
            <a:ext cx="324000" cy="216000"/>
          </a:xfrm>
          <a:prstGeom prst="rightArrow">
            <a:avLst/>
          </a:prstGeom>
          <a:solidFill>
            <a:srgbClr val="FF0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CA" sz="2400" b="1" i="0" u="none" strike="noStrike" cap="none" normalizeH="0" baseline="0" smtClean="0">
              <a:ln>
                <a:noFill/>
              </a:ln>
              <a:solidFill>
                <a:srgbClr val="FFFFFF"/>
              </a:solidFill>
              <a:effectLst/>
              <a:latin typeface="Arial" charset="0"/>
            </a:endParaRPr>
          </a:p>
        </p:txBody>
      </p:sp>
    </p:spTree>
    <p:extLst>
      <p:ext uri="{BB962C8B-B14F-4D97-AF65-F5344CB8AC3E}">
        <p14:creationId xmlns:p14="http://schemas.microsoft.com/office/powerpoint/2010/main" val="393349568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7214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7213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7213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72144"/>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72136"/>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7213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2134" grpId="0" animBg="1"/>
      <p:bldP spid="1072136" grpId="0" animBg="1"/>
      <p:bldP spid="1072137" grpId="0" animBg="1"/>
      <p:bldP spid="1072138" grpId="0" animBg="1"/>
      <p:bldP spid="1072143" grpId="0" animBg="1"/>
      <p:bldP spid="1072144" grpId="0" animBg="1"/>
      <p:bldP spid="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3938" name="Rectangle 2"/>
          <p:cNvSpPr>
            <a:spLocks noGrp="1" noChangeArrowheads="1"/>
          </p:cNvSpPr>
          <p:nvPr>
            <p:ph type="title"/>
          </p:nvPr>
        </p:nvSpPr>
        <p:spPr/>
        <p:txBody>
          <a:bodyPr/>
          <a:lstStyle/>
          <a:p>
            <a:r>
              <a:rPr lang="en-CA" altLang="en-US" sz="4000" b="1" dirty="0">
                <a:solidFill>
                  <a:schemeClr val="tx1"/>
                </a:solidFill>
                <a:latin typeface="Arial" panose="020B0604020202020204" pitchFamily="34" charset="0"/>
                <a:cs typeface="Arial" panose="020B0604020202020204" pitchFamily="34" charset="0"/>
              </a:rPr>
              <a:t>Mini-Split Heat </a:t>
            </a:r>
            <a:r>
              <a:rPr lang="en-CA" altLang="en-US" sz="4000" b="1" dirty="0" smtClean="0">
                <a:solidFill>
                  <a:schemeClr val="tx1"/>
                </a:solidFill>
                <a:latin typeface="Arial" panose="020B0604020202020204" pitchFamily="34" charset="0"/>
                <a:cs typeface="Arial" panose="020B0604020202020204" pitchFamily="34" charset="0"/>
              </a:rPr>
              <a:t>Pumps</a:t>
            </a:r>
            <a:r>
              <a:rPr lang="en-CA" altLang="en-US" sz="4000" b="1" dirty="0">
                <a:latin typeface="Arial" panose="020B0604020202020204" pitchFamily="34" charset="0"/>
                <a:cs typeface="Arial" panose="020B0604020202020204" pitchFamily="34" charset="0"/>
              </a:rPr>
              <a:t/>
            </a:r>
            <a:br>
              <a:rPr lang="en-CA" altLang="en-US" sz="4000" b="1" dirty="0">
                <a:latin typeface="Arial" panose="020B0604020202020204" pitchFamily="34" charset="0"/>
                <a:cs typeface="Arial" panose="020B0604020202020204" pitchFamily="34" charset="0"/>
              </a:rPr>
            </a:br>
            <a:endParaRPr lang="en-US" altLang="en-US" sz="4000" b="1" dirty="0">
              <a:latin typeface="Arial" panose="020B0604020202020204" pitchFamily="34" charset="0"/>
              <a:cs typeface="Arial" panose="020B0604020202020204" pitchFamily="34" charset="0"/>
            </a:endParaRPr>
          </a:p>
        </p:txBody>
      </p:sp>
      <p:pic>
        <p:nvPicPr>
          <p:cNvPr id="1063939" name="Picture 3" descr="Minisplit with man in and outNLabe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7200" y="1901826"/>
            <a:ext cx="3802516" cy="452152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9" descr="p115039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2438400"/>
            <a:ext cx="3541044" cy="25447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166150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85800" y="1676400"/>
            <a:ext cx="7772400" cy="1143000"/>
          </a:xfrm>
          <a:solidFill>
            <a:schemeClr val="bg1">
              <a:lumMod val="95000"/>
              <a:lumOff val="5000"/>
            </a:schemeClr>
          </a:solidFill>
        </p:spPr>
        <p:txBody>
          <a:bodyPr/>
          <a:lstStyle/>
          <a:p>
            <a:r>
              <a:rPr lang="en-CA" b="1" dirty="0" smtClean="0"/>
              <a:t>Space Heating (&amp; Cooling) in a Near-Net –Zero House</a:t>
            </a:r>
            <a:br>
              <a:rPr lang="en-CA" b="1" dirty="0" smtClean="0"/>
            </a:br>
            <a:r>
              <a:rPr lang="en-CA" b="1" dirty="0" smtClean="0"/>
              <a:t>with a super-efficient</a:t>
            </a:r>
            <a:br>
              <a:rPr lang="en-CA" b="1" dirty="0" smtClean="0"/>
            </a:br>
            <a:r>
              <a:rPr lang="en-CA" b="1" dirty="0" smtClean="0">
                <a:solidFill>
                  <a:srgbClr val="FFFF00"/>
                </a:solidFill>
              </a:rPr>
              <a:t>Mini-Split Heat Pump</a:t>
            </a:r>
            <a:endParaRPr lang="en-CA" b="1" dirty="0">
              <a:solidFill>
                <a:srgbClr val="FFFF00"/>
              </a:solidFill>
            </a:endParaRPr>
          </a:p>
        </p:txBody>
      </p:sp>
    </p:spTree>
    <p:extLst>
      <p:ext uri="{BB962C8B-B14F-4D97-AF65-F5344CB8AC3E}">
        <p14:creationId xmlns:p14="http://schemas.microsoft.com/office/powerpoint/2010/main" val="359799108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0738" name="Rectangle 2"/>
          <p:cNvSpPr>
            <a:spLocks noGrp="1" noChangeArrowheads="1"/>
          </p:cNvSpPr>
          <p:nvPr>
            <p:ph type="title"/>
          </p:nvPr>
        </p:nvSpPr>
        <p:spPr>
          <a:xfrm>
            <a:off x="533400" y="304800"/>
            <a:ext cx="8081962" cy="1143000"/>
          </a:xfrm>
        </p:spPr>
        <p:txBody>
          <a:bodyPr/>
          <a:lstStyle/>
          <a:p>
            <a:r>
              <a:rPr lang="en-CA" altLang="en-US" sz="4000" b="1" dirty="0">
                <a:latin typeface="Arial" panose="020B0604020202020204" pitchFamily="34" charset="0"/>
              </a:rPr>
              <a:t>Mini-Split Advanced Technology</a:t>
            </a:r>
            <a:endParaRPr lang="en-US" altLang="en-US" sz="4000" b="1" dirty="0">
              <a:latin typeface="Arial" panose="020B0604020202020204" pitchFamily="34" charset="0"/>
            </a:endParaRPr>
          </a:p>
        </p:txBody>
      </p:sp>
      <p:sp>
        <p:nvSpPr>
          <p:cNvPr id="1140739" name="Rectangle 3"/>
          <p:cNvSpPr>
            <a:spLocks noGrp="1" noChangeArrowheads="1"/>
          </p:cNvSpPr>
          <p:nvPr>
            <p:ph type="body" idx="1"/>
          </p:nvPr>
        </p:nvSpPr>
        <p:spPr>
          <a:xfrm>
            <a:off x="684213" y="1628775"/>
            <a:ext cx="7772400" cy="4114800"/>
          </a:xfrm>
        </p:spPr>
        <p:txBody>
          <a:bodyPr/>
          <a:lstStyle/>
          <a:p>
            <a:r>
              <a:rPr lang="en-CA" altLang="en-US" sz="2600" b="1" dirty="0">
                <a:latin typeface="Arial" charset="0"/>
              </a:rPr>
              <a:t>Inverter technology to control/vary compressor speed to </a:t>
            </a:r>
            <a:r>
              <a:rPr lang="en-CA" altLang="en-US" sz="2600" b="1" dirty="0" smtClean="0">
                <a:latin typeface="Arial" charset="0"/>
              </a:rPr>
              <a:t>load</a:t>
            </a:r>
          </a:p>
          <a:p>
            <a:endParaRPr lang="en-CA" altLang="en-US" sz="2600" b="1" dirty="0">
              <a:latin typeface="Arial" charset="0"/>
            </a:endParaRPr>
          </a:p>
          <a:p>
            <a:r>
              <a:rPr lang="en-CA" altLang="en-US" sz="2600" b="1" dirty="0">
                <a:latin typeface="Arial" charset="0"/>
              </a:rPr>
              <a:t>Scroll compressor</a:t>
            </a:r>
          </a:p>
          <a:p>
            <a:pPr marL="0" indent="0">
              <a:buNone/>
            </a:pPr>
            <a:endParaRPr lang="en-CA" altLang="en-US" sz="2600" b="1" dirty="0">
              <a:latin typeface="Arial" charset="0"/>
            </a:endParaRPr>
          </a:p>
          <a:p>
            <a:r>
              <a:rPr lang="en-CA" altLang="en-US" sz="2600" b="1" dirty="0" smtClean="0">
                <a:latin typeface="Arial" charset="0"/>
              </a:rPr>
              <a:t>Good turndown (5:1), maintaining high </a:t>
            </a:r>
            <a:r>
              <a:rPr lang="en-CA" altLang="en-US" sz="2600" b="1" dirty="0" err="1" smtClean="0">
                <a:latin typeface="Arial" charset="0"/>
              </a:rPr>
              <a:t>effic</a:t>
            </a:r>
            <a:endParaRPr lang="en-CA" altLang="en-US" sz="2600" b="1" dirty="0" smtClean="0">
              <a:latin typeface="Arial" charset="0"/>
            </a:endParaRPr>
          </a:p>
          <a:p>
            <a:endParaRPr lang="en-CA" altLang="en-US" sz="2600" b="1" dirty="0" smtClean="0">
              <a:latin typeface="Arial" charset="0"/>
            </a:endParaRPr>
          </a:p>
          <a:p>
            <a:r>
              <a:rPr lang="en-CA" altLang="en-US" sz="2600" b="1" dirty="0" smtClean="0">
                <a:latin typeface="Arial" charset="0"/>
              </a:rPr>
              <a:t>Efficient </a:t>
            </a:r>
            <a:r>
              <a:rPr lang="en-CA" altLang="en-US" sz="2600" b="1" dirty="0">
                <a:latin typeface="Arial" charset="0"/>
              </a:rPr>
              <a:t>DC </a:t>
            </a:r>
            <a:r>
              <a:rPr lang="en-CA" altLang="en-US" sz="2600" b="1" dirty="0" smtClean="0">
                <a:latin typeface="Arial" charset="0"/>
              </a:rPr>
              <a:t>motors</a:t>
            </a:r>
          </a:p>
          <a:p>
            <a:r>
              <a:rPr lang="en-CA" altLang="en-US" sz="2600" b="1" dirty="0" smtClean="0">
                <a:latin typeface="Arial" charset="0"/>
              </a:rPr>
              <a:t>Highly-variable fan speeds and directions</a:t>
            </a:r>
            <a:endParaRPr lang="en-CA" altLang="en-US" sz="2600" b="1" dirty="0">
              <a:latin typeface="Arial" charset="0"/>
            </a:endParaRPr>
          </a:p>
          <a:p>
            <a:r>
              <a:rPr lang="en-CA" altLang="en-US" sz="2600" b="1" dirty="0">
                <a:latin typeface="Arial" charset="0"/>
              </a:rPr>
              <a:t>Very high SEER &gt;20;  good COP at cold temp.</a:t>
            </a:r>
          </a:p>
          <a:p>
            <a:pPr>
              <a:buFontTx/>
              <a:buNone/>
            </a:pPr>
            <a:endParaRPr lang="en-US" altLang="en-US" sz="2600" b="1" dirty="0">
              <a:latin typeface="Arial" charset="0"/>
            </a:endParaRPr>
          </a:p>
        </p:txBody>
      </p:sp>
      <p:pic>
        <p:nvPicPr>
          <p:cNvPr id="1140740" name="Picture 4" descr="ScrollCompressorInsid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0200" y="2286000"/>
            <a:ext cx="660400" cy="1525587"/>
          </a:xfrm>
          <a:prstGeom prst="rect">
            <a:avLst/>
          </a:prstGeom>
          <a:noFill/>
          <a:extLst>
            <a:ext uri="{909E8E84-426E-40DD-AFC4-6F175D3DCCD1}">
              <a14:hiddenFill xmlns:a14="http://schemas.microsoft.com/office/drawing/2010/main">
                <a:solidFill>
                  <a:srgbClr val="FFFFFF"/>
                </a:solidFill>
              </a14:hiddenFill>
            </a:ext>
          </a:extLst>
        </p:spPr>
      </p:pic>
      <p:pic>
        <p:nvPicPr>
          <p:cNvPr id="1140741" name="Picture 5" descr="Inverter Operation Resul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5600" y="1682750"/>
            <a:ext cx="2060575" cy="91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917069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5620" name="Rectangle 4"/>
          <p:cNvSpPr>
            <a:spLocks noGrp="1" noChangeArrowheads="1"/>
          </p:cNvSpPr>
          <p:nvPr>
            <p:ph type="title"/>
          </p:nvPr>
        </p:nvSpPr>
        <p:spPr>
          <a:xfrm>
            <a:off x="762000" y="1981200"/>
            <a:ext cx="7772400" cy="1143000"/>
          </a:xfrm>
        </p:spPr>
        <p:txBody>
          <a:bodyPr/>
          <a:lstStyle/>
          <a:p>
            <a:r>
              <a:rPr lang="en-CA" altLang="en-US" sz="3200" b="1" dirty="0" smtClean="0">
                <a:latin typeface="Arial" charset="0"/>
              </a:rPr>
              <a:t>Using an </a:t>
            </a:r>
            <a:br>
              <a:rPr lang="en-CA" altLang="en-US" sz="3200" b="1" dirty="0" smtClean="0">
                <a:latin typeface="Arial" charset="0"/>
              </a:rPr>
            </a:br>
            <a:r>
              <a:rPr lang="en-CA" altLang="en-US" sz="3200" b="1" dirty="0" smtClean="0">
                <a:solidFill>
                  <a:srgbClr val="FFFF00"/>
                </a:solidFill>
                <a:latin typeface="Arial" charset="0"/>
              </a:rPr>
              <a:t>advanced combustion woodstove</a:t>
            </a:r>
            <a:r>
              <a:rPr lang="en-CA" altLang="en-US" sz="3200" b="1" dirty="0" smtClean="0">
                <a:latin typeface="Arial" charset="0"/>
              </a:rPr>
              <a:t/>
            </a:r>
            <a:br>
              <a:rPr lang="en-CA" altLang="en-US" sz="3200" b="1" dirty="0" smtClean="0">
                <a:latin typeface="Arial" charset="0"/>
              </a:rPr>
            </a:br>
            <a:r>
              <a:rPr lang="en-CA" altLang="en-US" sz="3200" b="1" dirty="0" smtClean="0">
                <a:latin typeface="Arial" charset="0"/>
              </a:rPr>
              <a:t>and a</a:t>
            </a:r>
            <a:br>
              <a:rPr lang="en-CA" altLang="en-US" sz="3200" b="1" dirty="0" smtClean="0">
                <a:latin typeface="Arial" charset="0"/>
              </a:rPr>
            </a:br>
            <a:r>
              <a:rPr lang="en-CA" altLang="en-US" sz="3200" b="1" dirty="0" smtClean="0">
                <a:solidFill>
                  <a:srgbClr val="FFFF00"/>
                </a:solidFill>
                <a:latin typeface="Arial" charset="0"/>
              </a:rPr>
              <a:t>mini-split heat pump </a:t>
            </a:r>
            <a:r>
              <a:rPr lang="en-CA" altLang="en-US" sz="3200" b="1" dirty="0" smtClean="0">
                <a:latin typeface="Arial" charset="0"/>
              </a:rPr>
              <a:t/>
            </a:r>
            <a:br>
              <a:rPr lang="en-CA" altLang="en-US" sz="3200" b="1" dirty="0" smtClean="0">
                <a:latin typeface="Arial" charset="0"/>
              </a:rPr>
            </a:br>
            <a:r>
              <a:rPr lang="en-CA" altLang="en-US" sz="3200" b="1" dirty="0" smtClean="0">
                <a:latin typeface="Arial" charset="0"/>
              </a:rPr>
              <a:t>to move your dwelling</a:t>
            </a:r>
            <a:br>
              <a:rPr lang="en-CA" altLang="en-US" sz="3200" b="1" dirty="0" smtClean="0">
                <a:latin typeface="Arial" charset="0"/>
              </a:rPr>
            </a:br>
            <a:r>
              <a:rPr lang="en-CA" altLang="en-US" sz="3200" b="1" dirty="0" smtClean="0">
                <a:latin typeface="Arial" charset="0"/>
              </a:rPr>
              <a:t>towards net zero</a:t>
            </a:r>
            <a:endParaRPr lang="en-CA" altLang="en-US" sz="3200" b="1" dirty="0">
              <a:latin typeface="Arial" charset="0"/>
            </a:endParaRPr>
          </a:p>
        </p:txBody>
      </p:sp>
    </p:spTree>
    <p:extLst>
      <p:ext uri="{BB962C8B-B14F-4D97-AF65-F5344CB8AC3E}">
        <p14:creationId xmlns:p14="http://schemas.microsoft.com/office/powerpoint/2010/main" val="336553910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2130" name="Picture 2" descr="HouseDraw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228600"/>
            <a:ext cx="7156450" cy="6216650"/>
          </a:xfrm>
          <a:prstGeom prst="rect">
            <a:avLst/>
          </a:prstGeom>
          <a:noFill/>
          <a:extLst>
            <a:ext uri="{909E8E84-426E-40DD-AFC4-6F175D3DCCD1}">
              <a14:hiddenFill xmlns:a14="http://schemas.microsoft.com/office/drawing/2010/main">
                <a:solidFill>
                  <a:srgbClr val="FFFFFF"/>
                </a:solidFill>
              </a14:hiddenFill>
            </a:ext>
          </a:extLst>
        </p:spPr>
      </p:pic>
      <p:sp>
        <p:nvSpPr>
          <p:cNvPr id="1072131" name="AutoShape 3"/>
          <p:cNvSpPr>
            <a:spLocks noChangeArrowheads="1"/>
          </p:cNvSpPr>
          <p:nvPr/>
        </p:nvSpPr>
        <p:spPr bwMode="auto">
          <a:xfrm>
            <a:off x="4932363" y="2708275"/>
            <a:ext cx="287337" cy="217488"/>
          </a:xfrm>
          <a:prstGeom prst="leftArrow">
            <a:avLst>
              <a:gd name="adj1" fmla="val 50000"/>
              <a:gd name="adj2" fmla="val 33029"/>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1072132" name="AutoShape 4"/>
          <p:cNvSpPr>
            <a:spLocks noChangeArrowheads="1"/>
          </p:cNvSpPr>
          <p:nvPr/>
        </p:nvSpPr>
        <p:spPr bwMode="auto">
          <a:xfrm>
            <a:off x="5219700" y="2492375"/>
            <a:ext cx="576263" cy="287338"/>
          </a:xfrm>
          <a:prstGeom prst="cube">
            <a:avLst>
              <a:gd name="adj" fmla="val 25000"/>
            </a:avLst>
          </a:prstGeom>
          <a:solidFill>
            <a:srgbClr val="99CC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1072133" name="AutoShape 5"/>
          <p:cNvSpPr>
            <a:spLocks noChangeArrowheads="1"/>
          </p:cNvSpPr>
          <p:nvPr/>
        </p:nvSpPr>
        <p:spPr bwMode="auto">
          <a:xfrm>
            <a:off x="6659563" y="5589588"/>
            <a:ext cx="576262" cy="431800"/>
          </a:xfrm>
          <a:prstGeom prst="cube">
            <a:avLst>
              <a:gd name="adj" fmla="val 25000"/>
            </a:avLst>
          </a:prstGeom>
          <a:solidFill>
            <a:srgbClr val="0080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1072134" name="AutoShape 6"/>
          <p:cNvSpPr>
            <a:spLocks noChangeArrowheads="1"/>
          </p:cNvSpPr>
          <p:nvPr/>
        </p:nvSpPr>
        <p:spPr bwMode="auto">
          <a:xfrm>
            <a:off x="4787900" y="5157788"/>
            <a:ext cx="287338" cy="217487"/>
          </a:xfrm>
          <a:prstGeom prst="leftArrow">
            <a:avLst>
              <a:gd name="adj1" fmla="val 50000"/>
              <a:gd name="adj2" fmla="val 33029"/>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1072135" name="AutoShape 7"/>
          <p:cNvSpPr>
            <a:spLocks noChangeArrowheads="1"/>
          </p:cNvSpPr>
          <p:nvPr/>
        </p:nvSpPr>
        <p:spPr bwMode="auto">
          <a:xfrm>
            <a:off x="5435600" y="2924175"/>
            <a:ext cx="287338" cy="288925"/>
          </a:xfrm>
          <a:prstGeom prst="downArrow">
            <a:avLst>
              <a:gd name="adj1" fmla="val 50000"/>
              <a:gd name="adj2" fmla="val 25138"/>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1072136" name="AutoShape 8"/>
          <p:cNvSpPr>
            <a:spLocks noChangeArrowheads="1"/>
          </p:cNvSpPr>
          <p:nvPr/>
        </p:nvSpPr>
        <p:spPr bwMode="auto">
          <a:xfrm>
            <a:off x="3563938" y="3860800"/>
            <a:ext cx="215900" cy="647700"/>
          </a:xfrm>
          <a:prstGeom prst="upArrow">
            <a:avLst>
              <a:gd name="adj1" fmla="val 50000"/>
              <a:gd name="adj2" fmla="val 75000"/>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1072137" name="AutoShape 9"/>
          <p:cNvSpPr>
            <a:spLocks noChangeArrowheads="1"/>
          </p:cNvSpPr>
          <p:nvPr/>
        </p:nvSpPr>
        <p:spPr bwMode="auto">
          <a:xfrm>
            <a:off x="3995738" y="4941888"/>
            <a:ext cx="287337" cy="217487"/>
          </a:xfrm>
          <a:prstGeom prst="leftArrow">
            <a:avLst>
              <a:gd name="adj1" fmla="val 50000"/>
              <a:gd name="adj2" fmla="val 33029"/>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1072138" name="AutoShape 10"/>
          <p:cNvSpPr>
            <a:spLocks noChangeArrowheads="1"/>
          </p:cNvSpPr>
          <p:nvPr/>
        </p:nvSpPr>
        <p:spPr bwMode="auto">
          <a:xfrm>
            <a:off x="2700338" y="3429000"/>
            <a:ext cx="287337" cy="217488"/>
          </a:xfrm>
          <a:prstGeom prst="leftArrow">
            <a:avLst>
              <a:gd name="adj1" fmla="val 50000"/>
              <a:gd name="adj2" fmla="val 33029"/>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1072139" name="AutoShape 11"/>
          <p:cNvSpPr>
            <a:spLocks noChangeArrowheads="1"/>
          </p:cNvSpPr>
          <p:nvPr/>
        </p:nvSpPr>
        <p:spPr bwMode="auto">
          <a:xfrm>
            <a:off x="4284663" y="3357563"/>
            <a:ext cx="287337" cy="217487"/>
          </a:xfrm>
          <a:prstGeom prst="leftArrow">
            <a:avLst>
              <a:gd name="adj1" fmla="val 50000"/>
              <a:gd name="adj2" fmla="val 33029"/>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1072140" name="AutoShape 12"/>
          <p:cNvSpPr>
            <a:spLocks noChangeArrowheads="1"/>
          </p:cNvSpPr>
          <p:nvPr/>
        </p:nvSpPr>
        <p:spPr bwMode="auto">
          <a:xfrm>
            <a:off x="6084888" y="4076700"/>
            <a:ext cx="360362" cy="358775"/>
          </a:xfrm>
          <a:prstGeom prst="cube">
            <a:avLst>
              <a:gd name="adj" fmla="val 25000"/>
            </a:avLst>
          </a:prstGeom>
          <a:solidFill>
            <a:srgbClr val="99CC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1072141" name="AutoShape 13"/>
          <p:cNvSpPr>
            <a:spLocks noChangeArrowheads="1"/>
          </p:cNvSpPr>
          <p:nvPr/>
        </p:nvSpPr>
        <p:spPr bwMode="auto">
          <a:xfrm>
            <a:off x="5508625" y="4149725"/>
            <a:ext cx="287338" cy="217488"/>
          </a:xfrm>
          <a:prstGeom prst="leftArrow">
            <a:avLst>
              <a:gd name="adj1" fmla="val 50000"/>
              <a:gd name="adj2" fmla="val 33029"/>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pic>
        <p:nvPicPr>
          <p:cNvPr id="1072142" name="Picture 14" descr="aaPwrVentGasFPCrCrC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64163" y="5229225"/>
            <a:ext cx="576262" cy="387350"/>
          </a:xfrm>
          <a:prstGeom prst="rect">
            <a:avLst/>
          </a:prstGeom>
          <a:noFill/>
          <a:extLst>
            <a:ext uri="{909E8E84-426E-40DD-AFC4-6F175D3DCCD1}">
              <a14:hiddenFill xmlns:a14="http://schemas.microsoft.com/office/drawing/2010/main">
                <a:solidFill>
                  <a:srgbClr val="FFFFFF"/>
                </a:solidFill>
              </a14:hiddenFill>
            </a:ext>
          </a:extLst>
        </p:spPr>
      </p:pic>
      <p:sp>
        <p:nvSpPr>
          <p:cNvPr id="1072143" name="Line 15"/>
          <p:cNvSpPr>
            <a:spLocks noChangeShapeType="1"/>
          </p:cNvSpPr>
          <p:nvPr/>
        </p:nvSpPr>
        <p:spPr bwMode="auto">
          <a:xfrm flipH="1">
            <a:off x="5076825" y="5445125"/>
            <a:ext cx="431800" cy="217488"/>
          </a:xfrm>
          <a:prstGeom prst="line">
            <a:avLst/>
          </a:prstGeom>
          <a:noFill/>
          <a:ln w="635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sp>
        <p:nvSpPr>
          <p:cNvPr id="1072144" name="AutoShape 16"/>
          <p:cNvSpPr>
            <a:spLocks noChangeArrowheads="1"/>
          </p:cNvSpPr>
          <p:nvPr/>
        </p:nvSpPr>
        <p:spPr bwMode="auto">
          <a:xfrm>
            <a:off x="3132138" y="5157788"/>
            <a:ext cx="287337" cy="217487"/>
          </a:xfrm>
          <a:prstGeom prst="leftArrow">
            <a:avLst>
              <a:gd name="adj1" fmla="val 50000"/>
              <a:gd name="adj2" fmla="val 33029"/>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1072145" name="Text Box 17"/>
          <p:cNvSpPr txBox="1">
            <a:spLocks noChangeArrowheads="1"/>
          </p:cNvSpPr>
          <p:nvPr/>
        </p:nvSpPr>
        <p:spPr bwMode="auto">
          <a:xfrm>
            <a:off x="1219200" y="533400"/>
            <a:ext cx="1752600"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CA" altLang="en-US" dirty="0" smtClean="0">
                <a:solidFill>
                  <a:schemeClr val="bg1"/>
                </a:solidFill>
              </a:rPr>
              <a:t>Heating and Air Flow</a:t>
            </a:r>
            <a:endParaRPr lang="en-CA" altLang="en-US" dirty="0">
              <a:solidFill>
                <a:schemeClr val="bg1"/>
              </a:solidFill>
            </a:endParaRPr>
          </a:p>
          <a:p>
            <a:pPr>
              <a:spcBef>
                <a:spcPct val="50000"/>
              </a:spcBef>
            </a:pPr>
            <a:endParaRPr lang="en-CA" altLang="en-US" dirty="0">
              <a:solidFill>
                <a:schemeClr val="bg1"/>
              </a:solidFill>
            </a:endParaRPr>
          </a:p>
        </p:txBody>
      </p:sp>
    </p:spTree>
    <p:extLst>
      <p:ext uri="{BB962C8B-B14F-4D97-AF65-F5344CB8AC3E}">
        <p14:creationId xmlns:p14="http://schemas.microsoft.com/office/powerpoint/2010/main" val="171372656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7214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7213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7213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72144"/>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72141"/>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72136"/>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72135"/>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72131"/>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072139"/>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0721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2131" grpId="0" animBg="1"/>
      <p:bldP spid="1072134" grpId="0" animBg="1"/>
      <p:bldP spid="1072135" grpId="0" animBg="1"/>
      <p:bldP spid="1072136" grpId="0" animBg="1"/>
      <p:bldP spid="1072137" grpId="0" animBg="1"/>
      <p:bldP spid="1072138" grpId="0" animBg="1"/>
      <p:bldP spid="1072139" grpId="0" animBg="1"/>
      <p:bldP spid="1072141" grpId="0" animBg="1"/>
      <p:bldP spid="1072143" grpId="0" animBg="1"/>
      <p:bldP spid="107214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1752600"/>
            <a:ext cx="7772400" cy="1143000"/>
          </a:xfrm>
        </p:spPr>
        <p:txBody>
          <a:bodyPr/>
          <a:lstStyle/>
          <a:p>
            <a:r>
              <a:rPr lang="en-CA" sz="3200" b="1" dirty="0" smtClean="0">
                <a:latin typeface="Arial" panose="020B0604020202020204" pitchFamily="34" charset="0"/>
                <a:cs typeface="Arial" panose="020B0604020202020204" pitchFamily="34" charset="0"/>
              </a:rPr>
              <a:t>The Mini-Split can also help move the heat from the wood stove around the house, in an “unobtrusive” fashion, using its efficient fan system</a:t>
            </a:r>
            <a:endParaRPr lang="en-CA" sz="32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2424753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2130" name="Picture 2" descr="HouseDraw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3775" y="228600"/>
            <a:ext cx="7156450" cy="6216650"/>
          </a:xfrm>
          <a:prstGeom prst="rect">
            <a:avLst/>
          </a:prstGeom>
          <a:noFill/>
          <a:extLst>
            <a:ext uri="{909E8E84-426E-40DD-AFC4-6F175D3DCCD1}">
              <a14:hiddenFill xmlns:a14="http://schemas.microsoft.com/office/drawing/2010/main">
                <a:solidFill>
                  <a:srgbClr val="FFFFFF"/>
                </a:solidFill>
              </a14:hiddenFill>
            </a:ext>
          </a:extLst>
        </p:spPr>
      </p:pic>
      <p:sp>
        <p:nvSpPr>
          <p:cNvPr id="1072132" name="AutoShape 4"/>
          <p:cNvSpPr>
            <a:spLocks noChangeArrowheads="1"/>
          </p:cNvSpPr>
          <p:nvPr/>
        </p:nvSpPr>
        <p:spPr bwMode="auto">
          <a:xfrm>
            <a:off x="5219700" y="2492375"/>
            <a:ext cx="576263" cy="287338"/>
          </a:xfrm>
          <a:prstGeom prst="cube">
            <a:avLst>
              <a:gd name="adj" fmla="val 25000"/>
            </a:avLst>
          </a:prstGeom>
          <a:solidFill>
            <a:srgbClr val="99CC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1072133" name="AutoShape 5"/>
          <p:cNvSpPr>
            <a:spLocks noChangeArrowheads="1"/>
          </p:cNvSpPr>
          <p:nvPr/>
        </p:nvSpPr>
        <p:spPr bwMode="auto">
          <a:xfrm>
            <a:off x="6659563" y="5589588"/>
            <a:ext cx="576262" cy="431800"/>
          </a:xfrm>
          <a:prstGeom prst="cube">
            <a:avLst>
              <a:gd name="adj" fmla="val 25000"/>
            </a:avLst>
          </a:prstGeom>
          <a:solidFill>
            <a:srgbClr val="0080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1072134" name="AutoShape 6"/>
          <p:cNvSpPr>
            <a:spLocks noChangeArrowheads="1"/>
          </p:cNvSpPr>
          <p:nvPr/>
        </p:nvSpPr>
        <p:spPr bwMode="auto">
          <a:xfrm>
            <a:off x="4787900" y="5157788"/>
            <a:ext cx="287338" cy="217487"/>
          </a:xfrm>
          <a:prstGeom prst="leftArrow">
            <a:avLst>
              <a:gd name="adj1" fmla="val 50000"/>
              <a:gd name="adj2" fmla="val 33029"/>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1072136" name="AutoShape 8"/>
          <p:cNvSpPr>
            <a:spLocks noChangeArrowheads="1"/>
          </p:cNvSpPr>
          <p:nvPr/>
        </p:nvSpPr>
        <p:spPr bwMode="auto">
          <a:xfrm>
            <a:off x="3563938" y="3860800"/>
            <a:ext cx="215900" cy="647700"/>
          </a:xfrm>
          <a:prstGeom prst="upArrow">
            <a:avLst>
              <a:gd name="adj1" fmla="val 50000"/>
              <a:gd name="adj2" fmla="val 75000"/>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1072137" name="AutoShape 9"/>
          <p:cNvSpPr>
            <a:spLocks noChangeArrowheads="1"/>
          </p:cNvSpPr>
          <p:nvPr/>
        </p:nvSpPr>
        <p:spPr bwMode="auto">
          <a:xfrm>
            <a:off x="3995738" y="4941888"/>
            <a:ext cx="287337" cy="217487"/>
          </a:xfrm>
          <a:prstGeom prst="leftArrow">
            <a:avLst>
              <a:gd name="adj1" fmla="val 50000"/>
              <a:gd name="adj2" fmla="val 33029"/>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1072138" name="AutoShape 10"/>
          <p:cNvSpPr>
            <a:spLocks noChangeArrowheads="1"/>
          </p:cNvSpPr>
          <p:nvPr/>
        </p:nvSpPr>
        <p:spPr bwMode="auto">
          <a:xfrm>
            <a:off x="2700338" y="3429000"/>
            <a:ext cx="287337" cy="217488"/>
          </a:xfrm>
          <a:prstGeom prst="leftArrow">
            <a:avLst>
              <a:gd name="adj1" fmla="val 50000"/>
              <a:gd name="adj2" fmla="val 33029"/>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1072140" name="AutoShape 12"/>
          <p:cNvSpPr>
            <a:spLocks noChangeArrowheads="1"/>
          </p:cNvSpPr>
          <p:nvPr/>
        </p:nvSpPr>
        <p:spPr bwMode="auto">
          <a:xfrm>
            <a:off x="6084888" y="4076700"/>
            <a:ext cx="360362" cy="358775"/>
          </a:xfrm>
          <a:prstGeom prst="cube">
            <a:avLst>
              <a:gd name="adj" fmla="val 25000"/>
            </a:avLst>
          </a:prstGeom>
          <a:solidFill>
            <a:srgbClr val="99CC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pic>
        <p:nvPicPr>
          <p:cNvPr id="1072142" name="Picture 14" descr="aaPwrVentGasFPCrCrC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64163" y="5229225"/>
            <a:ext cx="576262" cy="387350"/>
          </a:xfrm>
          <a:prstGeom prst="rect">
            <a:avLst/>
          </a:prstGeom>
          <a:noFill/>
          <a:extLst>
            <a:ext uri="{909E8E84-426E-40DD-AFC4-6F175D3DCCD1}">
              <a14:hiddenFill xmlns:a14="http://schemas.microsoft.com/office/drawing/2010/main">
                <a:solidFill>
                  <a:srgbClr val="FFFFFF"/>
                </a:solidFill>
              </a14:hiddenFill>
            </a:ext>
          </a:extLst>
        </p:spPr>
      </p:pic>
      <p:sp>
        <p:nvSpPr>
          <p:cNvPr id="1072143" name="Line 15"/>
          <p:cNvSpPr>
            <a:spLocks noChangeShapeType="1"/>
          </p:cNvSpPr>
          <p:nvPr/>
        </p:nvSpPr>
        <p:spPr bwMode="auto">
          <a:xfrm flipH="1">
            <a:off x="5076825" y="5445125"/>
            <a:ext cx="431800" cy="217488"/>
          </a:xfrm>
          <a:prstGeom prst="line">
            <a:avLst/>
          </a:prstGeom>
          <a:noFill/>
          <a:ln w="635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sp>
        <p:nvSpPr>
          <p:cNvPr id="1072144" name="AutoShape 16"/>
          <p:cNvSpPr>
            <a:spLocks noChangeArrowheads="1"/>
          </p:cNvSpPr>
          <p:nvPr/>
        </p:nvSpPr>
        <p:spPr bwMode="auto">
          <a:xfrm>
            <a:off x="3132138" y="5157788"/>
            <a:ext cx="287337" cy="217487"/>
          </a:xfrm>
          <a:prstGeom prst="leftArrow">
            <a:avLst>
              <a:gd name="adj1" fmla="val 50000"/>
              <a:gd name="adj2" fmla="val 33029"/>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1072145" name="Text Box 17"/>
          <p:cNvSpPr txBox="1">
            <a:spLocks noChangeArrowheads="1"/>
          </p:cNvSpPr>
          <p:nvPr/>
        </p:nvSpPr>
        <p:spPr bwMode="auto">
          <a:xfrm>
            <a:off x="1219200" y="533400"/>
            <a:ext cx="1752600"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CA" altLang="en-US" dirty="0" smtClean="0">
                <a:solidFill>
                  <a:schemeClr val="bg1"/>
                </a:solidFill>
              </a:rPr>
              <a:t>Heating and Air Flow</a:t>
            </a:r>
            <a:endParaRPr lang="en-CA" altLang="en-US" dirty="0">
              <a:solidFill>
                <a:schemeClr val="bg1"/>
              </a:solidFill>
            </a:endParaRPr>
          </a:p>
          <a:p>
            <a:pPr>
              <a:spcBef>
                <a:spcPct val="50000"/>
              </a:spcBef>
            </a:pPr>
            <a:endParaRPr lang="en-CA" altLang="en-US" dirty="0">
              <a:solidFill>
                <a:schemeClr val="bg1"/>
              </a:solidFill>
            </a:endParaRPr>
          </a:p>
        </p:txBody>
      </p:sp>
      <p:sp>
        <p:nvSpPr>
          <p:cNvPr id="2" name="Right Arrow 1"/>
          <p:cNvSpPr/>
          <p:nvPr/>
        </p:nvSpPr>
        <p:spPr bwMode="auto">
          <a:xfrm>
            <a:off x="4495800" y="3537744"/>
            <a:ext cx="360000" cy="216000"/>
          </a:xfrm>
          <a:prstGeom prst="rightArrow">
            <a:avLst/>
          </a:prstGeom>
          <a:solidFill>
            <a:srgbClr val="FF0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CA" sz="2400" b="1" i="0" u="none" strike="noStrike" cap="none" normalizeH="0" baseline="0" smtClean="0">
              <a:ln>
                <a:noFill/>
              </a:ln>
              <a:solidFill>
                <a:srgbClr val="FFFFFF"/>
              </a:solidFill>
              <a:effectLst/>
              <a:latin typeface="Arial" charset="0"/>
            </a:endParaRPr>
          </a:p>
        </p:txBody>
      </p:sp>
    </p:spTree>
    <p:extLst>
      <p:ext uri="{BB962C8B-B14F-4D97-AF65-F5344CB8AC3E}">
        <p14:creationId xmlns:p14="http://schemas.microsoft.com/office/powerpoint/2010/main" val="388284023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133600"/>
            <a:ext cx="7391400" cy="1143000"/>
          </a:xfrm>
        </p:spPr>
        <p:txBody>
          <a:bodyPr/>
          <a:lstStyle/>
          <a:p>
            <a:r>
              <a:rPr lang="en-CA" sz="4000" b="1" dirty="0" smtClean="0"/>
              <a:t>The mini-split can also provide air movement and cooling in the summer</a:t>
            </a:r>
            <a:endParaRPr lang="en-CA" sz="4000" b="1" dirty="0"/>
          </a:p>
        </p:txBody>
      </p:sp>
    </p:spTree>
    <p:extLst>
      <p:ext uri="{BB962C8B-B14F-4D97-AF65-F5344CB8AC3E}">
        <p14:creationId xmlns:p14="http://schemas.microsoft.com/office/powerpoint/2010/main" val="229724530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7666" name="Picture 2" descr="HouseDraw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550" y="260350"/>
            <a:ext cx="7156450" cy="6216650"/>
          </a:xfrm>
          <a:prstGeom prst="rect">
            <a:avLst/>
          </a:prstGeom>
          <a:noFill/>
          <a:extLst>
            <a:ext uri="{909E8E84-426E-40DD-AFC4-6F175D3DCCD1}">
              <a14:hiddenFill xmlns:a14="http://schemas.microsoft.com/office/drawing/2010/main">
                <a:solidFill>
                  <a:srgbClr val="FFFFFF"/>
                </a:solidFill>
              </a14:hiddenFill>
            </a:ext>
          </a:extLst>
        </p:spPr>
      </p:pic>
      <p:sp>
        <p:nvSpPr>
          <p:cNvPr id="1137669" name="AutoShape 5"/>
          <p:cNvSpPr>
            <a:spLocks noChangeArrowheads="1"/>
          </p:cNvSpPr>
          <p:nvPr/>
        </p:nvSpPr>
        <p:spPr bwMode="auto">
          <a:xfrm>
            <a:off x="3779838" y="3500438"/>
            <a:ext cx="215900" cy="288925"/>
          </a:xfrm>
          <a:prstGeom prst="leftArrow">
            <a:avLst>
              <a:gd name="adj1" fmla="val 50000"/>
              <a:gd name="adj2" fmla="val 25000"/>
            </a:avLst>
          </a:prstGeom>
          <a:solidFill>
            <a:srgbClr val="0000CC"/>
          </a:solidFill>
          <a:ln w="9525">
            <a:solidFill>
              <a:schemeClr val="tx1"/>
            </a:solidFill>
            <a:miter lim="800000"/>
            <a:headEnd/>
            <a:tailEnd/>
          </a:ln>
          <a:effectLst/>
          <a:extLst/>
        </p:spPr>
        <p:txBody>
          <a:bodyPr wrap="none" anchor="ctr"/>
          <a:lstStyle/>
          <a:p>
            <a:endParaRPr lang="en-CA"/>
          </a:p>
        </p:txBody>
      </p:sp>
      <p:sp>
        <p:nvSpPr>
          <p:cNvPr id="1137670" name="AutoShape 6"/>
          <p:cNvSpPr>
            <a:spLocks noChangeArrowheads="1"/>
          </p:cNvSpPr>
          <p:nvPr/>
        </p:nvSpPr>
        <p:spPr bwMode="auto">
          <a:xfrm>
            <a:off x="3348038" y="4149725"/>
            <a:ext cx="287337" cy="288925"/>
          </a:xfrm>
          <a:prstGeom prst="downArrow">
            <a:avLst>
              <a:gd name="adj1" fmla="val 50000"/>
              <a:gd name="adj2" fmla="val 25138"/>
            </a:avLst>
          </a:prstGeom>
          <a:solidFill>
            <a:srgbClr val="0000CC"/>
          </a:solidFill>
          <a:ln w="9525">
            <a:solidFill>
              <a:schemeClr val="tx1"/>
            </a:solidFill>
            <a:miter lim="800000"/>
            <a:headEnd/>
            <a:tailEnd/>
          </a:ln>
          <a:effectLst/>
          <a:extLst/>
        </p:spPr>
        <p:txBody>
          <a:bodyPr wrap="none" anchor="ctr"/>
          <a:lstStyle/>
          <a:p>
            <a:endParaRPr lang="en-CA"/>
          </a:p>
        </p:txBody>
      </p:sp>
      <p:sp>
        <p:nvSpPr>
          <p:cNvPr id="1137672" name="AutoShape 8"/>
          <p:cNvSpPr>
            <a:spLocks noChangeArrowheads="1"/>
          </p:cNvSpPr>
          <p:nvPr/>
        </p:nvSpPr>
        <p:spPr bwMode="auto">
          <a:xfrm>
            <a:off x="4356100" y="3357563"/>
            <a:ext cx="287338" cy="217487"/>
          </a:xfrm>
          <a:prstGeom prst="leftArrow">
            <a:avLst>
              <a:gd name="adj1" fmla="val 50000"/>
              <a:gd name="adj2" fmla="val 33029"/>
            </a:avLst>
          </a:prstGeom>
          <a:solidFill>
            <a:srgbClr val="0000CC"/>
          </a:solidFill>
          <a:ln w="9525">
            <a:solidFill>
              <a:schemeClr val="tx1"/>
            </a:solidFill>
            <a:miter lim="800000"/>
            <a:headEnd/>
            <a:tailEnd/>
          </a:ln>
          <a:effectLst/>
          <a:extLst/>
        </p:spPr>
        <p:txBody>
          <a:bodyPr wrap="none" anchor="ctr"/>
          <a:lstStyle/>
          <a:p>
            <a:endParaRPr lang="en-CA"/>
          </a:p>
        </p:txBody>
      </p:sp>
      <p:sp>
        <p:nvSpPr>
          <p:cNvPr id="1137673" name="AutoShape 9"/>
          <p:cNvSpPr>
            <a:spLocks noChangeArrowheads="1"/>
          </p:cNvSpPr>
          <p:nvPr/>
        </p:nvSpPr>
        <p:spPr bwMode="auto">
          <a:xfrm>
            <a:off x="5219700" y="2492375"/>
            <a:ext cx="576263" cy="287338"/>
          </a:xfrm>
          <a:prstGeom prst="cube">
            <a:avLst>
              <a:gd name="adj" fmla="val 25000"/>
            </a:avLst>
          </a:prstGeom>
          <a:solidFill>
            <a:srgbClr val="99CC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1137674" name="AutoShape 10"/>
          <p:cNvSpPr>
            <a:spLocks noChangeArrowheads="1"/>
          </p:cNvSpPr>
          <p:nvPr/>
        </p:nvSpPr>
        <p:spPr bwMode="auto">
          <a:xfrm>
            <a:off x="6588125" y="5661025"/>
            <a:ext cx="576263" cy="431800"/>
          </a:xfrm>
          <a:prstGeom prst="cube">
            <a:avLst>
              <a:gd name="adj" fmla="val 25000"/>
            </a:avLst>
          </a:prstGeom>
          <a:solidFill>
            <a:srgbClr val="0080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1137675" name="AutoShape 11"/>
          <p:cNvSpPr>
            <a:spLocks noChangeArrowheads="1"/>
          </p:cNvSpPr>
          <p:nvPr/>
        </p:nvSpPr>
        <p:spPr bwMode="auto">
          <a:xfrm>
            <a:off x="5364163" y="4076700"/>
            <a:ext cx="287337" cy="217488"/>
          </a:xfrm>
          <a:prstGeom prst="leftArrow">
            <a:avLst>
              <a:gd name="adj1" fmla="val 50000"/>
              <a:gd name="adj2" fmla="val 33029"/>
            </a:avLst>
          </a:prstGeom>
          <a:solidFill>
            <a:srgbClr val="0000CC"/>
          </a:solidFill>
          <a:ln w="9525">
            <a:solidFill>
              <a:schemeClr val="tx1"/>
            </a:solidFill>
            <a:miter lim="800000"/>
            <a:headEnd/>
            <a:tailEnd/>
          </a:ln>
          <a:effectLst/>
          <a:extLst/>
        </p:spPr>
        <p:txBody>
          <a:bodyPr wrap="none" anchor="ctr"/>
          <a:lstStyle/>
          <a:p>
            <a:endParaRPr lang="en-CA"/>
          </a:p>
        </p:txBody>
      </p:sp>
      <p:sp>
        <p:nvSpPr>
          <p:cNvPr id="1137677" name="AutoShape 13"/>
          <p:cNvSpPr>
            <a:spLocks noChangeArrowheads="1"/>
          </p:cNvSpPr>
          <p:nvPr/>
        </p:nvSpPr>
        <p:spPr bwMode="auto">
          <a:xfrm>
            <a:off x="5435600" y="2852738"/>
            <a:ext cx="360363" cy="431800"/>
          </a:xfrm>
          <a:prstGeom prst="downArrow">
            <a:avLst>
              <a:gd name="adj1" fmla="val 50000"/>
              <a:gd name="adj2" fmla="val 29956"/>
            </a:avLst>
          </a:prstGeom>
          <a:solidFill>
            <a:srgbClr val="0000CC"/>
          </a:solidFill>
          <a:ln w="9525">
            <a:solidFill>
              <a:schemeClr val="tx1"/>
            </a:solidFill>
            <a:miter lim="800000"/>
            <a:headEnd/>
            <a:tailEnd/>
          </a:ln>
          <a:effectLst/>
          <a:extLst/>
        </p:spPr>
        <p:txBody>
          <a:bodyPr wrap="none" anchor="ctr"/>
          <a:lstStyle/>
          <a:p>
            <a:endParaRPr lang="en-CA"/>
          </a:p>
        </p:txBody>
      </p:sp>
      <p:sp>
        <p:nvSpPr>
          <p:cNvPr id="1137678" name="AutoShape 14"/>
          <p:cNvSpPr>
            <a:spLocks noChangeArrowheads="1"/>
          </p:cNvSpPr>
          <p:nvPr/>
        </p:nvSpPr>
        <p:spPr bwMode="auto">
          <a:xfrm>
            <a:off x="5003800" y="4292600"/>
            <a:ext cx="287338" cy="361950"/>
          </a:xfrm>
          <a:prstGeom prst="downArrow">
            <a:avLst>
              <a:gd name="adj1" fmla="val 50000"/>
              <a:gd name="adj2" fmla="val 31492"/>
            </a:avLst>
          </a:prstGeom>
          <a:solidFill>
            <a:srgbClr val="0000CC"/>
          </a:solidFill>
          <a:ln w="9525">
            <a:solidFill>
              <a:schemeClr val="tx1"/>
            </a:solidFill>
            <a:miter lim="800000"/>
            <a:headEnd/>
            <a:tailEnd/>
          </a:ln>
          <a:effectLst/>
          <a:extLst/>
        </p:spPr>
        <p:txBody>
          <a:bodyPr wrap="none" anchor="ctr"/>
          <a:lstStyle/>
          <a:p>
            <a:endParaRPr lang="en-CA"/>
          </a:p>
        </p:txBody>
      </p:sp>
      <p:sp>
        <p:nvSpPr>
          <p:cNvPr id="1137679" name="AutoShape 15"/>
          <p:cNvSpPr>
            <a:spLocks noChangeArrowheads="1"/>
          </p:cNvSpPr>
          <p:nvPr/>
        </p:nvSpPr>
        <p:spPr bwMode="auto">
          <a:xfrm>
            <a:off x="6084888" y="4076700"/>
            <a:ext cx="360362" cy="358775"/>
          </a:xfrm>
          <a:prstGeom prst="cube">
            <a:avLst>
              <a:gd name="adj" fmla="val 25000"/>
            </a:avLst>
          </a:prstGeom>
          <a:solidFill>
            <a:srgbClr val="99CC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1137680" name="AutoShape 16"/>
          <p:cNvSpPr>
            <a:spLocks noChangeArrowheads="1"/>
          </p:cNvSpPr>
          <p:nvPr/>
        </p:nvSpPr>
        <p:spPr bwMode="auto">
          <a:xfrm>
            <a:off x="3492500" y="5084763"/>
            <a:ext cx="358775" cy="288925"/>
          </a:xfrm>
          <a:prstGeom prst="leftArrow">
            <a:avLst>
              <a:gd name="adj1" fmla="val 50000"/>
              <a:gd name="adj2" fmla="val 31044"/>
            </a:avLst>
          </a:prstGeom>
          <a:solidFill>
            <a:srgbClr val="0000CC"/>
          </a:solidFill>
          <a:ln w="9525">
            <a:solidFill>
              <a:schemeClr val="tx1"/>
            </a:solidFill>
            <a:miter lim="800000"/>
            <a:headEnd/>
            <a:tailEnd/>
          </a:ln>
          <a:effectLst/>
          <a:extLst/>
        </p:spPr>
        <p:txBody>
          <a:bodyPr wrap="none" anchor="ctr"/>
          <a:lstStyle/>
          <a:p>
            <a:endParaRPr lang="en-CA"/>
          </a:p>
        </p:txBody>
      </p:sp>
      <p:sp>
        <p:nvSpPr>
          <p:cNvPr id="1137681" name="AutoShape 17"/>
          <p:cNvSpPr>
            <a:spLocks noChangeArrowheads="1"/>
          </p:cNvSpPr>
          <p:nvPr/>
        </p:nvSpPr>
        <p:spPr bwMode="auto">
          <a:xfrm>
            <a:off x="2743200" y="3505200"/>
            <a:ext cx="215900" cy="288925"/>
          </a:xfrm>
          <a:prstGeom prst="leftArrow">
            <a:avLst>
              <a:gd name="adj1" fmla="val 50000"/>
              <a:gd name="adj2" fmla="val 25000"/>
            </a:avLst>
          </a:prstGeom>
          <a:solidFill>
            <a:srgbClr val="0000CC"/>
          </a:solidFill>
          <a:ln w="9525">
            <a:solidFill>
              <a:schemeClr val="tx1"/>
            </a:solidFill>
            <a:miter lim="800000"/>
            <a:headEnd/>
            <a:tailEnd/>
          </a:ln>
          <a:effectLst/>
          <a:extLst/>
        </p:spPr>
        <p:txBody>
          <a:bodyPr wrap="none" anchor="ctr"/>
          <a:lstStyle/>
          <a:p>
            <a:endParaRPr lang="en-CA"/>
          </a:p>
        </p:txBody>
      </p:sp>
      <p:sp>
        <p:nvSpPr>
          <p:cNvPr id="1137682" name="Text Box 18"/>
          <p:cNvSpPr txBox="1">
            <a:spLocks noChangeArrowheads="1"/>
          </p:cNvSpPr>
          <p:nvPr/>
        </p:nvSpPr>
        <p:spPr bwMode="auto">
          <a:xfrm>
            <a:off x="1219200" y="609600"/>
            <a:ext cx="22098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CA" altLang="en-US" dirty="0" smtClean="0">
                <a:solidFill>
                  <a:schemeClr val="bg1"/>
                </a:solidFill>
              </a:rPr>
              <a:t>Cooling and Air Flow</a:t>
            </a:r>
            <a:endParaRPr lang="en-CA" altLang="en-US" dirty="0">
              <a:solidFill>
                <a:schemeClr val="bg1"/>
              </a:solidFill>
            </a:endParaRPr>
          </a:p>
        </p:txBody>
      </p:sp>
    </p:spTree>
    <p:extLst>
      <p:ext uri="{BB962C8B-B14F-4D97-AF65-F5344CB8AC3E}">
        <p14:creationId xmlns:p14="http://schemas.microsoft.com/office/powerpoint/2010/main" val="12281632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3767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3767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3766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3768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37670"/>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37675"/>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37678"/>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376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7669" grpId="0" animBg="1"/>
      <p:bldP spid="1137670" grpId="0" animBg="1"/>
      <p:bldP spid="1137672" grpId="0" animBg="1"/>
      <p:bldP spid="1137675" grpId="0" animBg="1"/>
      <p:bldP spid="1137677" grpId="0" animBg="1"/>
      <p:bldP spid="1137678" grpId="0" animBg="1"/>
      <p:bldP spid="1137680" grpId="0" animBg="1"/>
      <p:bldP spid="113768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5810" name="Rectangle 2"/>
          <p:cNvSpPr>
            <a:spLocks noGrp="1" noChangeArrowheads="1"/>
          </p:cNvSpPr>
          <p:nvPr>
            <p:ph type="ctrTitle"/>
          </p:nvPr>
        </p:nvSpPr>
        <p:spPr>
          <a:xfrm>
            <a:off x="685800" y="2286000"/>
            <a:ext cx="7772400" cy="1143000"/>
          </a:xfrm>
        </p:spPr>
        <p:txBody>
          <a:bodyPr/>
          <a:lstStyle/>
          <a:p>
            <a:r>
              <a:rPr lang="en-US" altLang="en-US" sz="5400" b="1" dirty="0"/>
              <a:t>What are you</a:t>
            </a:r>
            <a:br>
              <a:rPr lang="en-US" altLang="en-US" sz="5400" b="1" dirty="0"/>
            </a:br>
            <a:r>
              <a:rPr lang="en-US" altLang="en-US" sz="5400" b="1" dirty="0"/>
              <a:t>looking for</a:t>
            </a:r>
            <a:endParaRPr lang="en-US" altLang="en-US" dirty="0"/>
          </a:p>
        </p:txBody>
      </p:sp>
      <p:sp>
        <p:nvSpPr>
          <p:cNvPr id="1015811" name="Rectangle 3"/>
          <p:cNvSpPr>
            <a:spLocks noGrp="1" noChangeArrowheads="1"/>
          </p:cNvSpPr>
          <p:nvPr>
            <p:ph type="subTitle" idx="1"/>
          </p:nvPr>
        </p:nvSpPr>
        <p:spPr>
          <a:xfrm>
            <a:off x="914400" y="0"/>
            <a:ext cx="6435725" cy="1752600"/>
          </a:xfrm>
        </p:spPr>
        <p:txBody>
          <a:bodyPr/>
          <a:lstStyle/>
          <a:p>
            <a:pPr algn="l"/>
            <a:r>
              <a:rPr lang="en-US" altLang="en-US" sz="5400" b="1" dirty="0"/>
              <a:t>				?</a:t>
            </a:r>
          </a:p>
          <a:p>
            <a:pPr algn="l"/>
            <a:r>
              <a:rPr lang="en-US" altLang="en-US" sz="5400" b="1" dirty="0"/>
              <a:t>	?						</a:t>
            </a:r>
          </a:p>
          <a:p>
            <a:pPr algn="l"/>
            <a:r>
              <a:rPr lang="en-US" altLang="en-US" sz="5400" b="1" dirty="0"/>
              <a:t>							?</a:t>
            </a:r>
          </a:p>
          <a:p>
            <a:pPr algn="l"/>
            <a:r>
              <a:rPr lang="en-US" altLang="en-US" sz="5400" b="1" dirty="0"/>
              <a:t>			?			?</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b="1" dirty="0" smtClean="0">
                <a:latin typeface="Arial" panose="020B0604020202020204" pitchFamily="34" charset="0"/>
              </a:rPr>
              <a:t>Integrated System</a:t>
            </a:r>
            <a:br>
              <a:rPr lang="en-CA" b="1" dirty="0" smtClean="0">
                <a:latin typeface="Arial" panose="020B0604020202020204" pitchFamily="34" charset="0"/>
              </a:rPr>
            </a:br>
            <a:r>
              <a:rPr lang="en-CA" b="1" dirty="0" smtClean="0">
                <a:solidFill>
                  <a:srgbClr val="FFFF00"/>
                </a:solidFill>
                <a:latin typeface="Arial" panose="020B0604020202020204" pitchFamily="34" charset="0"/>
              </a:rPr>
              <a:t>Micro-cogeneration</a:t>
            </a:r>
            <a:r>
              <a:rPr lang="en-CA" dirty="0" smtClean="0"/>
              <a:t/>
            </a:r>
            <a:br>
              <a:rPr lang="en-CA" dirty="0" smtClean="0"/>
            </a:br>
            <a:r>
              <a:rPr lang="en-CA" sz="3800" b="1" dirty="0" smtClean="0">
                <a:latin typeface="Arial" panose="020B0604020202020204" pitchFamily="34" charset="0"/>
              </a:rPr>
              <a:t>Space Heating, DHW, Electricity</a:t>
            </a:r>
            <a:endParaRPr lang="en-CA" sz="3800" b="1" dirty="0">
              <a:latin typeface="Arial" panose="020B0604020202020204" pitchFamily="34" charset="0"/>
            </a:endParaRPr>
          </a:p>
        </p:txBody>
      </p:sp>
      <p:pic>
        <p:nvPicPr>
          <p:cNvPr id="3" name="Picture 27" descr="Fig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535400" y="8359775"/>
            <a:ext cx="2695655" cy="139382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7" descr="Fig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935200" y="12268200"/>
            <a:ext cx="838200" cy="433403"/>
          </a:xfrm>
          <a:prstGeom prst="rect">
            <a:avLst/>
          </a:prstGeom>
          <a:noFill/>
          <a:extLst>
            <a:ext uri="{909E8E84-426E-40DD-AFC4-6F175D3DCCD1}">
              <a14:hiddenFill xmlns:a14="http://schemas.microsoft.com/office/drawing/2010/main">
                <a:solidFill>
                  <a:srgbClr val="FFFFFF"/>
                </a:solidFill>
              </a14:hiddenFill>
            </a:ext>
          </a:extLst>
        </p:spPr>
      </p:pic>
      <p:pic>
        <p:nvPicPr>
          <p:cNvPr id="112333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5600" y="3276600"/>
            <a:ext cx="4780093" cy="2877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44569" y="5305516"/>
            <a:ext cx="1918115" cy="1520952"/>
          </a:xfrm>
          <a:prstGeom prst="rect">
            <a:avLst/>
          </a:prstGeom>
        </p:spPr>
      </p:pic>
      <p:pic>
        <p:nvPicPr>
          <p:cNvPr id="7" name="Picture 10" descr="ClimateEnergyCondensingDSCF0931CropRed"/>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989802" y="2236076"/>
            <a:ext cx="1843998" cy="13716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4" descr="Aisin"/>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410200" y="3618186"/>
            <a:ext cx="1344150" cy="1911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0597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33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83938" name="Rectangle 2"/>
          <p:cNvSpPr>
            <a:spLocks noGrp="1" noChangeArrowheads="1"/>
          </p:cNvSpPr>
          <p:nvPr>
            <p:ph type="title"/>
          </p:nvPr>
        </p:nvSpPr>
        <p:spPr>
          <a:xfrm>
            <a:off x="1042988" y="2924175"/>
            <a:ext cx="5656262" cy="1143000"/>
          </a:xfrm>
        </p:spPr>
        <p:txBody>
          <a:bodyPr/>
          <a:lstStyle/>
          <a:p>
            <a:r>
              <a:rPr lang="en-US" altLang="en-US" sz="2800" b="1" dirty="0" smtClean="0">
                <a:latin typeface="Arial" panose="020B0604020202020204" pitchFamily="34" charset="0"/>
                <a:cs typeface="Arial" panose="020B0604020202020204" pitchFamily="34" charset="0"/>
              </a:rPr>
              <a:t>Cogeneration </a:t>
            </a:r>
            <a:r>
              <a:rPr lang="en-US" altLang="en-US" sz="2800" b="1" dirty="0" err="1">
                <a:latin typeface="Arial" panose="020B0604020202020204" pitchFamily="34" charset="0"/>
                <a:cs typeface="Arial" panose="020B0604020202020204" pitchFamily="34" charset="0"/>
              </a:rPr>
              <a:t>Stirling</a:t>
            </a:r>
            <a:r>
              <a:rPr lang="en-US" altLang="en-US" sz="2800" b="1" dirty="0">
                <a:latin typeface="Arial" panose="020B0604020202020204" pitchFamily="34" charset="0"/>
                <a:cs typeface="Arial" panose="020B0604020202020204" pitchFamily="34" charset="0"/>
              </a:rPr>
              <a:t> Engine </a:t>
            </a:r>
            <a:r>
              <a:rPr lang="en-US" altLang="en-US" sz="2800" b="1" dirty="0" smtClean="0">
                <a:latin typeface="Arial" panose="020B0604020202020204" pitchFamily="34" charset="0"/>
                <a:cs typeface="Arial" panose="020B0604020202020204" pitchFamily="34" charset="0"/>
              </a:rPr>
              <a:t>with </a:t>
            </a:r>
            <a:r>
              <a:rPr lang="en-US" altLang="en-US" sz="2800" b="1" dirty="0">
                <a:latin typeface="Arial" panose="020B0604020202020204" pitchFamily="34" charset="0"/>
                <a:cs typeface="Arial" panose="020B0604020202020204" pitchFamily="34" charset="0"/>
              </a:rPr>
              <a:t>External </a:t>
            </a:r>
            <a:r>
              <a:rPr lang="en-US" altLang="en-US" sz="2800" b="1" dirty="0" smtClean="0">
                <a:latin typeface="Arial" panose="020B0604020202020204" pitchFamily="34" charset="0"/>
                <a:cs typeface="Arial" panose="020B0604020202020204" pitchFamily="34" charset="0"/>
              </a:rPr>
              <a:t>“Combustor”</a:t>
            </a:r>
            <a:endParaRPr lang="en-US" altLang="en-US" sz="2800" b="1" dirty="0">
              <a:latin typeface="Arial" panose="020B0604020202020204" pitchFamily="34" charset="0"/>
              <a:cs typeface="Arial" panose="020B0604020202020204" pitchFamily="34" charset="0"/>
            </a:endParaRPr>
          </a:p>
        </p:txBody>
      </p:sp>
      <p:sp>
        <p:nvSpPr>
          <p:cNvPr id="2983939" name="Rectangle 3"/>
          <p:cNvSpPr>
            <a:spLocks noGrp="1" noChangeArrowheads="1"/>
          </p:cNvSpPr>
          <p:nvPr>
            <p:ph type="body" idx="1"/>
          </p:nvPr>
        </p:nvSpPr>
        <p:spPr>
          <a:xfrm>
            <a:off x="755650" y="3789363"/>
            <a:ext cx="7772400" cy="4114800"/>
          </a:xfrm>
        </p:spPr>
        <p:txBody>
          <a:bodyPr/>
          <a:lstStyle/>
          <a:p>
            <a:pPr>
              <a:buFontTx/>
              <a:buNone/>
            </a:pPr>
            <a:endParaRPr lang="en-US" altLang="en-US" b="1" dirty="0"/>
          </a:p>
          <a:p>
            <a:r>
              <a:rPr lang="en-US" altLang="en-US" sz="2500" b="1" dirty="0" smtClean="0">
                <a:latin typeface="Arial" panose="020B0604020202020204" pitchFamily="34" charset="0"/>
                <a:cs typeface="Arial" panose="020B0604020202020204" pitchFamily="34" charset="0"/>
              </a:rPr>
              <a:t>Gaseous, Liquid or Solid Fuel </a:t>
            </a:r>
            <a:r>
              <a:rPr lang="en-US" altLang="en-US" sz="2500" b="1" dirty="0">
                <a:latin typeface="Arial" panose="020B0604020202020204" pitchFamily="34" charset="0"/>
                <a:cs typeface="Arial" panose="020B0604020202020204" pitchFamily="34" charset="0"/>
              </a:rPr>
              <a:t>o</a:t>
            </a:r>
            <a:r>
              <a:rPr lang="en-US" altLang="en-US" sz="2500" b="1" dirty="0" smtClean="0">
                <a:latin typeface="Arial" panose="020B0604020202020204" pitchFamily="34" charset="0"/>
                <a:cs typeface="Arial" panose="020B0604020202020204" pitchFamily="34" charset="0"/>
              </a:rPr>
              <a:t>r Solar– AC or </a:t>
            </a:r>
            <a:r>
              <a:rPr lang="en-US" altLang="en-US" sz="2500" b="1" dirty="0">
                <a:latin typeface="Arial" panose="020B0604020202020204" pitchFamily="34" charset="0"/>
                <a:cs typeface="Arial" panose="020B0604020202020204" pitchFamily="34" charset="0"/>
              </a:rPr>
              <a:t>DC “backbone”</a:t>
            </a:r>
          </a:p>
          <a:p>
            <a:r>
              <a:rPr lang="en-US" altLang="en-US" sz="2500" b="1" dirty="0">
                <a:latin typeface="Arial" panose="020B0604020202020204" pitchFamily="34" charset="0"/>
                <a:cs typeface="Arial" panose="020B0604020202020204" pitchFamily="34" charset="0"/>
              </a:rPr>
              <a:t>Generates heat and electricity</a:t>
            </a:r>
          </a:p>
          <a:p>
            <a:r>
              <a:rPr lang="en-US" altLang="en-US" sz="2500" b="1" dirty="0">
                <a:latin typeface="Arial" panose="020B0604020202020204" pitchFamily="34" charset="0"/>
                <a:cs typeface="Arial" panose="020B0604020202020204" pitchFamily="34" charset="0"/>
              </a:rPr>
              <a:t>Optimize BOP</a:t>
            </a:r>
          </a:p>
          <a:p>
            <a:r>
              <a:rPr lang="en-US" altLang="en-US" sz="2500" b="1" dirty="0">
                <a:latin typeface="Arial" panose="020B0604020202020204" pitchFamily="34" charset="0"/>
                <a:cs typeface="Arial" panose="020B0604020202020204" pitchFamily="34" charset="0"/>
              </a:rPr>
              <a:t>Alternative renewable energy sources</a:t>
            </a:r>
          </a:p>
        </p:txBody>
      </p:sp>
      <p:pic>
        <p:nvPicPr>
          <p:cNvPr id="2983940" name="Picture 4" descr="Stirling_SinkP7200002R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3505200" cy="2628900"/>
          </a:xfrm>
          <a:prstGeom prst="rect">
            <a:avLst/>
          </a:prstGeom>
          <a:noFill/>
          <a:extLst>
            <a:ext uri="{909E8E84-426E-40DD-AFC4-6F175D3DCCD1}">
              <a14:hiddenFill xmlns:a14="http://schemas.microsoft.com/office/drawing/2010/main">
                <a:solidFill>
                  <a:srgbClr val="FFFFFF"/>
                </a:solidFill>
              </a14:hiddenFill>
            </a:ext>
          </a:extLst>
        </p:spPr>
      </p:pic>
      <p:pic>
        <p:nvPicPr>
          <p:cNvPr id="2983941" name="Picture 5" descr="StirlingSolarCro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77050" y="0"/>
            <a:ext cx="2266950" cy="3352800"/>
          </a:xfrm>
          <a:prstGeom prst="rect">
            <a:avLst/>
          </a:prstGeom>
          <a:noFill/>
          <a:extLst>
            <a:ext uri="{909E8E84-426E-40DD-AFC4-6F175D3DCCD1}">
              <a14:hiddenFill xmlns:a14="http://schemas.microsoft.com/office/drawing/2010/main">
                <a:solidFill>
                  <a:srgbClr val="FFFFFF"/>
                </a:solidFill>
              </a14:hiddenFill>
            </a:ext>
          </a:extLst>
        </p:spPr>
      </p:pic>
      <p:pic>
        <p:nvPicPr>
          <p:cNvPr id="2983942" name="Picture 6" descr="CCHT ElectricRe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62400" y="228600"/>
            <a:ext cx="2590800" cy="1943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606751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CA" sz="3600" b="1" dirty="0" smtClean="0">
                <a:solidFill>
                  <a:srgbClr val="FFFF00"/>
                </a:solidFill>
                <a:latin typeface="Arial" panose="020B0604020202020204" pitchFamily="34" charset="0"/>
              </a:rPr>
              <a:t>Potential Issue with Micro-Cogeneration Systems</a:t>
            </a:r>
            <a:endParaRPr lang="en-CA" sz="3600" b="1" dirty="0">
              <a:solidFill>
                <a:srgbClr val="FFFF00"/>
              </a:solidFill>
              <a:latin typeface="Arial" panose="020B0604020202020204" pitchFamily="34" charset="0"/>
            </a:endParaRPr>
          </a:p>
        </p:txBody>
      </p:sp>
      <p:sp>
        <p:nvSpPr>
          <p:cNvPr id="3" name="Content Placeholder 2"/>
          <p:cNvSpPr>
            <a:spLocks noGrp="1"/>
          </p:cNvSpPr>
          <p:nvPr>
            <p:ph idx="1"/>
          </p:nvPr>
        </p:nvSpPr>
        <p:spPr/>
        <p:txBody>
          <a:bodyPr/>
          <a:lstStyle/>
          <a:p>
            <a:pPr marL="0" indent="0">
              <a:buNone/>
            </a:pPr>
            <a:r>
              <a:rPr lang="en-CA" sz="2400" b="1" dirty="0" smtClean="0">
                <a:latin typeface="Arial" panose="020B0604020202020204" pitchFamily="34" charset="0"/>
              </a:rPr>
              <a:t>For many system, to always operate at peak efficiency, there must either be means to significantly </a:t>
            </a:r>
            <a:r>
              <a:rPr lang="en-CA" sz="2400" b="1" dirty="0" smtClean="0">
                <a:solidFill>
                  <a:srgbClr val="FFFF00"/>
                </a:solidFill>
                <a:latin typeface="Arial" panose="020B0604020202020204" pitchFamily="34" charset="0"/>
              </a:rPr>
              <a:t>modulate some of the outputs in relation to others</a:t>
            </a:r>
            <a:r>
              <a:rPr lang="en-CA" sz="2400" b="1" dirty="0" smtClean="0">
                <a:latin typeface="Arial" panose="020B0604020202020204" pitchFamily="34" charset="0"/>
              </a:rPr>
              <a:t>, or to find other applications or sinks for those excess outputs, either on a short or long term basis</a:t>
            </a:r>
          </a:p>
          <a:p>
            <a:endParaRPr lang="en-CA" sz="2400" b="1" dirty="0" smtClean="0">
              <a:latin typeface="Arial" panose="020B0604020202020204" pitchFamily="34" charset="0"/>
            </a:endParaRPr>
          </a:p>
          <a:p>
            <a:pPr marL="0" indent="0">
              <a:buNone/>
            </a:pPr>
            <a:r>
              <a:rPr lang="en-CA" sz="2400" b="1" dirty="0" smtClean="0">
                <a:latin typeface="Arial" panose="020B0604020202020204" pitchFamily="34" charset="0"/>
              </a:rPr>
              <a:t>There may be a need for electricity, but not for so much heat, or vice-versa.</a:t>
            </a:r>
          </a:p>
          <a:p>
            <a:pPr marL="0" indent="0">
              <a:buNone/>
            </a:pPr>
            <a:endParaRPr lang="en-CA" sz="2400" b="1" dirty="0">
              <a:latin typeface="Arial" panose="020B0604020202020204" pitchFamily="34" charset="0"/>
            </a:endParaRPr>
          </a:p>
          <a:p>
            <a:pPr marL="0" indent="0">
              <a:buNone/>
            </a:pPr>
            <a:r>
              <a:rPr lang="en-CA" sz="2900" b="1" dirty="0" smtClean="0">
                <a:latin typeface="Arial" panose="020B0604020202020204" pitchFamily="34" charset="0"/>
              </a:rPr>
              <a:t>In a similar vein . . </a:t>
            </a:r>
            <a:r>
              <a:rPr lang="en-CA" sz="2600" b="1" dirty="0" smtClean="0">
                <a:latin typeface="Arial" panose="020B0604020202020204" pitchFamily="34" charset="0"/>
              </a:rPr>
              <a:t>.</a:t>
            </a:r>
            <a:endParaRPr lang="en-CA" sz="2600" b="1" dirty="0">
              <a:latin typeface="Arial" panose="020B0604020202020204" pitchFamily="34" charset="0"/>
            </a:endParaRPr>
          </a:p>
        </p:txBody>
      </p:sp>
    </p:spTree>
    <p:extLst>
      <p:ext uri="{BB962C8B-B14F-4D97-AF65-F5344CB8AC3E}">
        <p14:creationId xmlns:p14="http://schemas.microsoft.com/office/powerpoint/2010/main" val="4280652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b="1" dirty="0" smtClean="0">
                <a:latin typeface="Arial" panose="020B0604020202020204" pitchFamily="34" charset="0"/>
              </a:rPr>
              <a:t>Intermittent</a:t>
            </a:r>
            <a:br>
              <a:rPr lang="en-CA" b="1" dirty="0" smtClean="0">
                <a:latin typeface="Arial" panose="020B0604020202020204" pitchFamily="34" charset="0"/>
              </a:rPr>
            </a:br>
            <a:r>
              <a:rPr lang="en-CA" b="1" dirty="0" smtClean="0">
                <a:latin typeface="Arial" panose="020B0604020202020204" pitchFamily="34" charset="0"/>
              </a:rPr>
              <a:t>Renewable Energy</a:t>
            </a:r>
            <a:endParaRPr lang="en-CA" b="1" dirty="0">
              <a:latin typeface="Arial" panose="020B0604020202020204" pitchFamily="34" charset="0"/>
            </a:endParaRPr>
          </a:p>
        </p:txBody>
      </p:sp>
      <p:pic>
        <p:nvPicPr>
          <p:cNvPr id="4" name="Picture 25" descr="Wind Turbi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8800" y="2294866"/>
            <a:ext cx="1828800" cy="242611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4" descr="KL9X092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81200" y="2539546"/>
            <a:ext cx="2904019" cy="1936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245145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b="1" dirty="0" err="1" smtClean="0">
                <a:latin typeface="Arial" panose="020B0604020202020204" pitchFamily="34" charset="0"/>
              </a:rPr>
              <a:t>Intermittant</a:t>
            </a:r>
            <a:r>
              <a:rPr lang="en-CA" b="1" dirty="0">
                <a:latin typeface="Arial" panose="020B0604020202020204" pitchFamily="34" charset="0"/>
              </a:rPr>
              <a:t/>
            </a:r>
            <a:br>
              <a:rPr lang="en-CA" b="1" dirty="0">
                <a:latin typeface="Arial" panose="020B0604020202020204" pitchFamily="34" charset="0"/>
              </a:rPr>
            </a:br>
            <a:r>
              <a:rPr lang="en-CA" b="1" dirty="0" smtClean="0">
                <a:latin typeface="Arial" panose="020B0604020202020204" pitchFamily="34" charset="0"/>
              </a:rPr>
              <a:t>Renewable Energy</a:t>
            </a:r>
            <a:endParaRPr lang="en-CA" b="1" dirty="0">
              <a:latin typeface="Arial" panose="020B0604020202020204" pitchFamily="34" charset="0"/>
            </a:endParaRPr>
          </a:p>
        </p:txBody>
      </p:sp>
      <p:sp>
        <p:nvSpPr>
          <p:cNvPr id="3" name="Content Placeholder 2"/>
          <p:cNvSpPr>
            <a:spLocks noGrp="1"/>
          </p:cNvSpPr>
          <p:nvPr>
            <p:ph idx="1"/>
          </p:nvPr>
        </p:nvSpPr>
        <p:spPr>
          <a:xfrm>
            <a:off x="685800" y="2438400"/>
            <a:ext cx="7772400" cy="4114800"/>
          </a:xfrm>
        </p:spPr>
        <p:txBody>
          <a:bodyPr/>
          <a:lstStyle/>
          <a:p>
            <a:pPr marL="0" indent="0">
              <a:buNone/>
            </a:pPr>
            <a:r>
              <a:rPr lang="en-CA" sz="2800" b="1" dirty="0" smtClean="0">
                <a:latin typeface="Arial" panose="020B0604020202020204" pitchFamily="34" charset="0"/>
              </a:rPr>
              <a:t>Renewable energy sources, particularly wind and solar, are not always there when we need the energy, but can be there (in significant quantities) when we do not require the energy. </a:t>
            </a:r>
            <a:endParaRPr lang="en-CA" sz="2800" b="1" dirty="0">
              <a:latin typeface="Arial" panose="020B0604020202020204" pitchFamily="34" charset="0"/>
            </a:endParaRPr>
          </a:p>
          <a:p>
            <a:pPr marL="0" indent="0">
              <a:buNone/>
            </a:pPr>
            <a:endParaRPr lang="en-CA" b="1" dirty="0">
              <a:latin typeface="Arial" panose="020B0604020202020204" pitchFamily="34" charset="0"/>
            </a:endParaRPr>
          </a:p>
        </p:txBody>
      </p:sp>
    </p:spTree>
    <p:extLst>
      <p:ext uri="{BB962C8B-B14F-4D97-AF65-F5344CB8AC3E}">
        <p14:creationId xmlns:p14="http://schemas.microsoft.com/office/powerpoint/2010/main" val="77827103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2590800"/>
            <a:ext cx="7315200" cy="1143000"/>
          </a:xfrm>
        </p:spPr>
        <p:txBody>
          <a:bodyPr/>
          <a:lstStyle/>
          <a:p>
            <a:r>
              <a:rPr lang="en-CA" sz="3600" b="1" dirty="0" smtClean="0">
                <a:latin typeface="Arial" panose="020B0604020202020204" pitchFamily="34" charset="0"/>
                <a:cs typeface="Arial" panose="020B0604020202020204" pitchFamily="34" charset="0"/>
              </a:rPr>
              <a:t>To ensure optimal utilization and performance, some form of </a:t>
            </a:r>
            <a:r>
              <a:rPr lang="en-CA" sz="3600" b="1" dirty="0" smtClean="0">
                <a:solidFill>
                  <a:srgbClr val="FFFF00"/>
                </a:solidFill>
                <a:latin typeface="Arial" panose="020B0604020202020204" pitchFamily="34" charset="0"/>
                <a:cs typeface="Arial" panose="020B0604020202020204" pitchFamily="34" charset="0"/>
              </a:rPr>
              <a:t>energy storage </a:t>
            </a:r>
            <a:r>
              <a:rPr lang="en-CA" sz="3600" b="1" dirty="0" smtClean="0">
                <a:latin typeface="Arial" panose="020B0604020202020204" pitchFamily="34" charset="0"/>
                <a:cs typeface="Arial" panose="020B0604020202020204" pitchFamily="34" charset="0"/>
              </a:rPr>
              <a:t>may be the best solution</a:t>
            </a:r>
            <a:endParaRPr lang="en-CA" sz="36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6641703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title"/>
          </p:nvPr>
        </p:nvSpPr>
        <p:spPr>
          <a:xfrm>
            <a:off x="0" y="0"/>
            <a:ext cx="8229600" cy="1143000"/>
          </a:xfrm>
        </p:spPr>
        <p:txBody>
          <a:bodyPr/>
          <a:lstStyle/>
          <a:p>
            <a:r>
              <a:rPr lang="en-US" altLang="en-US" sz="3600" b="1" dirty="0" smtClean="0">
                <a:latin typeface="Arial" panose="020B0604020202020204" pitchFamily="34" charset="0"/>
              </a:rPr>
              <a:t>Energy </a:t>
            </a:r>
            <a:r>
              <a:rPr lang="en-US" altLang="en-US" sz="3600" b="1" dirty="0">
                <a:latin typeface="Arial" panose="020B0604020202020204" pitchFamily="34" charset="0"/>
              </a:rPr>
              <a:t>Storage </a:t>
            </a:r>
          </a:p>
        </p:txBody>
      </p:sp>
      <p:sp>
        <p:nvSpPr>
          <p:cNvPr id="188419" name="Rectangle 3"/>
          <p:cNvSpPr>
            <a:spLocks noGrp="1" noChangeArrowheads="1"/>
          </p:cNvSpPr>
          <p:nvPr>
            <p:ph type="body" sz="half" idx="1"/>
          </p:nvPr>
        </p:nvSpPr>
        <p:spPr>
          <a:xfrm>
            <a:off x="323850" y="1196975"/>
            <a:ext cx="6275388" cy="4530725"/>
          </a:xfrm>
        </p:spPr>
        <p:txBody>
          <a:bodyPr/>
          <a:lstStyle/>
          <a:p>
            <a:pPr marL="0" indent="0">
              <a:lnSpc>
                <a:spcPct val="90000"/>
              </a:lnSpc>
              <a:buNone/>
            </a:pPr>
            <a:r>
              <a:rPr lang="en-US" altLang="en-US" b="1" dirty="0">
                <a:solidFill>
                  <a:srgbClr val="FFFF00"/>
                </a:solidFill>
                <a:latin typeface="Arial" pitchFamily="34" charset="0"/>
              </a:rPr>
              <a:t>Heat </a:t>
            </a:r>
            <a:r>
              <a:rPr lang="en-US" altLang="en-US" b="1" dirty="0" smtClean="0">
                <a:solidFill>
                  <a:srgbClr val="FFFF00"/>
                </a:solidFill>
                <a:latin typeface="Arial" pitchFamily="34" charset="0"/>
              </a:rPr>
              <a:t>Storage  Short-term</a:t>
            </a:r>
          </a:p>
          <a:p>
            <a:pPr marL="457200" lvl="1" indent="0">
              <a:lnSpc>
                <a:spcPct val="90000"/>
              </a:lnSpc>
              <a:buNone/>
            </a:pPr>
            <a:r>
              <a:rPr lang="en-US" altLang="en-US" sz="2400" b="1" dirty="0" smtClean="0">
                <a:latin typeface="Arial" pitchFamily="34" charset="0"/>
              </a:rPr>
              <a:t>	</a:t>
            </a:r>
          </a:p>
          <a:p>
            <a:pPr marL="457200" lvl="1" indent="0">
              <a:lnSpc>
                <a:spcPct val="90000"/>
              </a:lnSpc>
              <a:buNone/>
            </a:pPr>
            <a:r>
              <a:rPr lang="en-US" altLang="en-US" b="1" dirty="0">
                <a:latin typeface="Arial" pitchFamily="34" charset="0"/>
              </a:rPr>
              <a:t>L</a:t>
            </a:r>
            <a:r>
              <a:rPr lang="en-US" altLang="en-US" b="1" dirty="0" smtClean="0">
                <a:latin typeface="Arial" pitchFamily="34" charset="0"/>
              </a:rPr>
              <a:t>iquid (water)</a:t>
            </a:r>
          </a:p>
          <a:p>
            <a:pPr marL="457200" lvl="1" indent="0">
              <a:lnSpc>
                <a:spcPct val="90000"/>
              </a:lnSpc>
              <a:buNone/>
            </a:pPr>
            <a:r>
              <a:rPr lang="en-US" altLang="en-US" b="1" dirty="0">
                <a:latin typeface="Arial" pitchFamily="34" charset="0"/>
              </a:rPr>
              <a:t>	</a:t>
            </a:r>
            <a:endParaRPr lang="en-US" altLang="en-US" b="1" dirty="0" smtClean="0">
              <a:latin typeface="Arial" pitchFamily="34" charset="0"/>
            </a:endParaRPr>
          </a:p>
          <a:p>
            <a:pPr marL="457200" lvl="1" indent="0">
              <a:lnSpc>
                <a:spcPct val="90000"/>
              </a:lnSpc>
              <a:buNone/>
            </a:pPr>
            <a:endParaRPr lang="en-US" altLang="en-US" b="1" dirty="0" smtClean="0">
              <a:latin typeface="Arial" pitchFamily="34" charset="0"/>
            </a:endParaRPr>
          </a:p>
          <a:p>
            <a:pPr marL="457200" lvl="1" indent="0">
              <a:lnSpc>
                <a:spcPct val="90000"/>
              </a:lnSpc>
              <a:buNone/>
            </a:pPr>
            <a:r>
              <a:rPr lang="en-US" altLang="en-US" b="1" dirty="0" smtClean="0">
                <a:latin typeface="Arial" pitchFamily="34" charset="0"/>
              </a:rPr>
              <a:t>High thermal mass solids</a:t>
            </a:r>
          </a:p>
          <a:p>
            <a:pPr marL="457200" lvl="1" indent="0">
              <a:lnSpc>
                <a:spcPct val="90000"/>
              </a:lnSpc>
              <a:buNone/>
            </a:pPr>
            <a:r>
              <a:rPr lang="en-US" altLang="en-US" b="1" dirty="0">
                <a:latin typeface="Arial" pitchFamily="34" charset="0"/>
              </a:rPr>
              <a:t>	</a:t>
            </a:r>
            <a:endParaRPr lang="en-US" altLang="en-US" b="1" dirty="0" smtClean="0">
              <a:latin typeface="Arial" pitchFamily="34" charset="0"/>
            </a:endParaRPr>
          </a:p>
          <a:p>
            <a:pPr marL="457200" lvl="1" indent="0">
              <a:lnSpc>
                <a:spcPct val="90000"/>
              </a:lnSpc>
              <a:buNone/>
            </a:pPr>
            <a:endParaRPr lang="en-US" altLang="en-US" b="1" dirty="0">
              <a:latin typeface="Arial" pitchFamily="34" charset="0"/>
            </a:endParaRPr>
          </a:p>
          <a:p>
            <a:pPr marL="457200" lvl="1" indent="0">
              <a:lnSpc>
                <a:spcPct val="90000"/>
              </a:lnSpc>
              <a:buNone/>
            </a:pPr>
            <a:r>
              <a:rPr lang="en-US" altLang="en-US" b="1" dirty="0" smtClean="0">
                <a:latin typeface="Arial" pitchFamily="34" charset="0"/>
              </a:rPr>
              <a:t>Phase-change</a:t>
            </a:r>
            <a:endParaRPr lang="en-US" altLang="en-US" b="1" dirty="0">
              <a:latin typeface="Arial" pitchFamily="34" charset="0"/>
            </a:endParaRPr>
          </a:p>
          <a:p>
            <a:pPr lvl="1">
              <a:lnSpc>
                <a:spcPct val="90000"/>
              </a:lnSpc>
              <a:buFont typeface="Wingdings" pitchFamily="2" charset="2"/>
              <a:buNone/>
            </a:pPr>
            <a:endParaRPr lang="en-US" altLang="en-US" sz="2400" b="1" dirty="0">
              <a:latin typeface="Arial" pitchFamily="34" charset="0"/>
            </a:endParaRPr>
          </a:p>
          <a:p>
            <a:pPr>
              <a:lnSpc>
                <a:spcPct val="90000"/>
              </a:lnSpc>
              <a:buFont typeface="Wingdings" pitchFamily="2" charset="2"/>
              <a:buNone/>
            </a:pPr>
            <a:endParaRPr lang="en-US" altLang="en-US" sz="2400" b="1" dirty="0"/>
          </a:p>
        </p:txBody>
      </p:sp>
      <p:pic>
        <p:nvPicPr>
          <p:cNvPr id="188430" name="Picture 14" descr="NewAmtrol&amp;InsulationDSCN012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70336" y="1828800"/>
            <a:ext cx="1065364" cy="142001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03018" y="3505200"/>
            <a:ext cx="1295400" cy="947721"/>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86200" y="4811134"/>
            <a:ext cx="1075944" cy="1472184"/>
          </a:xfrm>
          <a:prstGeom prst="rect">
            <a:avLst/>
          </a:prstGeom>
        </p:spPr>
      </p:pic>
    </p:spTree>
    <p:extLst>
      <p:ext uri="{BB962C8B-B14F-4D97-AF65-F5344CB8AC3E}">
        <p14:creationId xmlns:p14="http://schemas.microsoft.com/office/powerpoint/2010/main" val="309367553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title"/>
          </p:nvPr>
        </p:nvSpPr>
        <p:spPr>
          <a:xfrm>
            <a:off x="0" y="0"/>
            <a:ext cx="8229600" cy="1143000"/>
          </a:xfrm>
        </p:spPr>
        <p:txBody>
          <a:bodyPr/>
          <a:lstStyle/>
          <a:p>
            <a:r>
              <a:rPr lang="en-US" altLang="en-US" sz="3540" b="1" dirty="0" smtClean="0">
                <a:latin typeface="Arial" panose="020B0604020202020204" pitchFamily="34" charset="0"/>
              </a:rPr>
              <a:t>Energy </a:t>
            </a:r>
            <a:r>
              <a:rPr lang="en-US" altLang="en-US" sz="3540" b="1" dirty="0">
                <a:latin typeface="Arial" panose="020B0604020202020204" pitchFamily="34" charset="0"/>
              </a:rPr>
              <a:t>Storage </a:t>
            </a:r>
          </a:p>
        </p:txBody>
      </p:sp>
      <p:sp>
        <p:nvSpPr>
          <p:cNvPr id="188419" name="Rectangle 3"/>
          <p:cNvSpPr>
            <a:spLocks noGrp="1" noChangeArrowheads="1"/>
          </p:cNvSpPr>
          <p:nvPr>
            <p:ph type="body" sz="half" idx="1"/>
          </p:nvPr>
        </p:nvSpPr>
        <p:spPr>
          <a:xfrm>
            <a:off x="323850" y="1196975"/>
            <a:ext cx="6915150" cy="4530725"/>
          </a:xfrm>
        </p:spPr>
        <p:txBody>
          <a:bodyPr/>
          <a:lstStyle/>
          <a:p>
            <a:pPr marL="0" indent="0">
              <a:lnSpc>
                <a:spcPct val="90000"/>
              </a:lnSpc>
              <a:buNone/>
            </a:pPr>
            <a:r>
              <a:rPr lang="en-US" altLang="en-US" sz="3010" b="1" dirty="0" smtClean="0">
                <a:latin typeface="Arial" pitchFamily="34" charset="0"/>
              </a:rPr>
              <a:t>Heat Storage – Medium/Long Term</a:t>
            </a:r>
            <a:endParaRPr lang="en-US" altLang="en-US" sz="3010" b="1" dirty="0">
              <a:latin typeface="Arial" pitchFamily="34" charset="0"/>
            </a:endParaRPr>
          </a:p>
          <a:p>
            <a:pPr marL="457200" lvl="1" indent="0">
              <a:lnSpc>
                <a:spcPct val="90000"/>
              </a:lnSpc>
              <a:buNone/>
            </a:pPr>
            <a:r>
              <a:rPr lang="en-US" altLang="en-US" sz="2600" b="1" dirty="0" smtClean="0">
                <a:solidFill>
                  <a:srgbClr val="FFFF00"/>
                </a:solidFill>
                <a:latin typeface="Arial" pitchFamily="34" charset="0"/>
              </a:rPr>
              <a:t>Boreholes</a:t>
            </a:r>
          </a:p>
          <a:p>
            <a:pPr marL="457200" lvl="1" indent="0">
              <a:lnSpc>
                <a:spcPct val="90000"/>
              </a:lnSpc>
              <a:buNone/>
            </a:pPr>
            <a:endParaRPr lang="en-US" altLang="en-US" sz="2400" b="1" dirty="0">
              <a:latin typeface="Arial" pitchFamily="34" charset="0"/>
            </a:endParaRPr>
          </a:p>
          <a:p>
            <a:pPr marL="914400" lvl="2" indent="0">
              <a:lnSpc>
                <a:spcPct val="90000"/>
              </a:lnSpc>
              <a:buNone/>
            </a:pPr>
            <a:r>
              <a:rPr lang="en-US" altLang="en-US" b="1" dirty="0" smtClean="0">
                <a:latin typeface="Arial" pitchFamily="34" charset="0"/>
              </a:rPr>
              <a:t>Residential  (solar or </a:t>
            </a:r>
            <a:r>
              <a:rPr lang="en-US" altLang="en-US" b="1" dirty="0" err="1" smtClean="0">
                <a:latin typeface="Arial" pitchFamily="34" charset="0"/>
              </a:rPr>
              <a:t>microcogen</a:t>
            </a:r>
            <a:r>
              <a:rPr lang="en-US" altLang="en-US" b="1" dirty="0" smtClean="0">
                <a:latin typeface="Arial" pitchFamily="34" charset="0"/>
              </a:rPr>
              <a:t>)</a:t>
            </a:r>
          </a:p>
          <a:p>
            <a:pPr marL="914400" lvl="2" indent="0">
              <a:lnSpc>
                <a:spcPct val="90000"/>
              </a:lnSpc>
              <a:buNone/>
            </a:pPr>
            <a:endParaRPr lang="en-US" altLang="en-US" b="1" dirty="0">
              <a:latin typeface="Arial" pitchFamily="34" charset="0"/>
            </a:endParaRPr>
          </a:p>
          <a:p>
            <a:pPr marL="914400" lvl="2" indent="0">
              <a:lnSpc>
                <a:spcPct val="90000"/>
              </a:lnSpc>
              <a:buNone/>
            </a:pPr>
            <a:endParaRPr lang="en-US" altLang="en-US" b="1" dirty="0" smtClean="0">
              <a:latin typeface="Arial" pitchFamily="34" charset="0"/>
            </a:endParaRPr>
          </a:p>
          <a:p>
            <a:pPr marL="914400" lvl="2" indent="0">
              <a:lnSpc>
                <a:spcPct val="90000"/>
              </a:lnSpc>
              <a:buNone/>
            </a:pPr>
            <a:endParaRPr lang="en-US" altLang="en-US" b="1" dirty="0">
              <a:latin typeface="Arial" pitchFamily="34" charset="0"/>
            </a:endParaRPr>
          </a:p>
          <a:p>
            <a:pPr marL="914400" lvl="2" indent="0">
              <a:lnSpc>
                <a:spcPct val="90000"/>
              </a:lnSpc>
              <a:buNone/>
            </a:pPr>
            <a:r>
              <a:rPr lang="en-US" altLang="en-US" b="1" dirty="0" smtClean="0">
                <a:latin typeface="Arial" pitchFamily="34" charset="0"/>
              </a:rPr>
              <a:t>Industrial waste heat</a:t>
            </a:r>
          </a:p>
          <a:p>
            <a:pPr marL="914400" lvl="2" indent="0">
              <a:lnSpc>
                <a:spcPct val="90000"/>
              </a:lnSpc>
              <a:buNone/>
            </a:pPr>
            <a:endParaRPr lang="en-US" altLang="en-US" b="1" dirty="0">
              <a:latin typeface="Arial" pitchFamily="34" charset="0"/>
            </a:endParaRPr>
          </a:p>
          <a:p>
            <a:pPr marL="914400" lvl="2" indent="0">
              <a:lnSpc>
                <a:spcPct val="90000"/>
              </a:lnSpc>
              <a:buNone/>
            </a:pPr>
            <a:endParaRPr lang="en-US" altLang="en-US" b="1" dirty="0" smtClean="0">
              <a:latin typeface="Arial" pitchFamily="34" charset="0"/>
            </a:endParaRPr>
          </a:p>
          <a:p>
            <a:pPr marL="914400" lvl="2" indent="0">
              <a:lnSpc>
                <a:spcPct val="90000"/>
              </a:lnSpc>
              <a:buNone/>
            </a:pPr>
            <a:endParaRPr lang="en-US" altLang="en-US" b="1" dirty="0">
              <a:latin typeface="Arial" pitchFamily="34" charset="0"/>
            </a:endParaRPr>
          </a:p>
          <a:p>
            <a:pPr marL="914400" lvl="2" indent="0">
              <a:lnSpc>
                <a:spcPct val="90000"/>
              </a:lnSpc>
              <a:buNone/>
            </a:pPr>
            <a:r>
              <a:rPr lang="en-US" altLang="en-US" b="1" dirty="0" smtClean="0">
                <a:latin typeface="Arial" pitchFamily="34" charset="0"/>
              </a:rPr>
              <a:t>Community (solar)</a:t>
            </a:r>
          </a:p>
          <a:p>
            <a:pPr marL="914400" lvl="2" indent="0">
              <a:lnSpc>
                <a:spcPct val="90000"/>
              </a:lnSpc>
              <a:buNone/>
            </a:pPr>
            <a:endParaRPr lang="en-US" altLang="en-US" b="1" dirty="0">
              <a:latin typeface="Arial" pitchFamily="34" charset="0"/>
            </a:endParaRPr>
          </a:p>
          <a:p>
            <a:pPr lvl="1">
              <a:lnSpc>
                <a:spcPct val="90000"/>
              </a:lnSpc>
              <a:buFont typeface="Wingdings" pitchFamily="2" charset="2"/>
              <a:buNone/>
            </a:pPr>
            <a:endParaRPr lang="en-US" altLang="en-US" sz="2400" b="1" dirty="0">
              <a:latin typeface="Arial" pitchFamily="34" charset="0"/>
            </a:endParaRPr>
          </a:p>
          <a:p>
            <a:pPr>
              <a:lnSpc>
                <a:spcPct val="90000"/>
              </a:lnSpc>
              <a:buFont typeface="Wingdings" pitchFamily="2" charset="2"/>
              <a:buNone/>
            </a:pPr>
            <a:endParaRPr lang="en-US" altLang="en-US" sz="2400" b="1" dirty="0"/>
          </a:p>
        </p:txBody>
      </p:sp>
      <p:pic>
        <p:nvPicPr>
          <p:cNvPr id="188426" name="Picture 10" descr="U loop prep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80214" y="3657600"/>
            <a:ext cx="1725430" cy="1295400"/>
          </a:xfrm>
          <a:prstGeom prst="rect">
            <a:avLst/>
          </a:prstGeom>
          <a:noFill/>
          <a:extLst>
            <a:ext uri="{909E8E84-426E-40DD-AFC4-6F175D3DCCD1}">
              <a14:hiddenFill xmlns:a14="http://schemas.microsoft.com/office/drawing/2010/main">
                <a:solidFill>
                  <a:srgbClr val="FFFFFF"/>
                </a:solidFill>
              </a14:hiddenFill>
            </a:ext>
          </a:extLst>
        </p:spPr>
      </p:pic>
      <p:pic>
        <p:nvPicPr>
          <p:cNvPr id="188429" name="Picture 13" descr="BoreholesAt CCHTRe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28740" y="1981200"/>
            <a:ext cx="1010031" cy="1385887"/>
          </a:xfrm>
          <a:prstGeom prst="rect">
            <a:avLst/>
          </a:prstGeom>
          <a:noFill/>
          <a:extLst>
            <a:ext uri="{909E8E84-426E-40DD-AFC4-6F175D3DCCD1}">
              <a14:hiddenFill xmlns:a14="http://schemas.microsoft.com/office/drawing/2010/main">
                <a:solidFill>
                  <a:srgbClr val="FFFFFF"/>
                </a:solidFill>
              </a14:hiddenFill>
            </a:ext>
          </a:extLst>
        </p:spPr>
      </p:pic>
      <p:pic>
        <p:nvPicPr>
          <p:cNvPr id="1129474" name="Picture 2" descr="C:\Users\Skip\Documents\Skips Documents\a_Photos\Okotoks\DrakeLandingBoreholeFieldNoTextDSCF093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5334000"/>
            <a:ext cx="1524000" cy="11113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368179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609600"/>
            <a:ext cx="8382000" cy="1143000"/>
          </a:xfrm>
        </p:spPr>
        <p:txBody>
          <a:bodyPr/>
          <a:lstStyle/>
          <a:p>
            <a:r>
              <a:rPr lang="en-CA" sz="3600" dirty="0" smtClean="0">
                <a:latin typeface="Arial" panose="020B0604020202020204" pitchFamily="34" charset="0"/>
                <a:cs typeface="Arial" panose="020B0604020202020204" pitchFamily="34" charset="0"/>
              </a:rPr>
              <a:t>Micro-Cogeneration with Borehole Heat Storage &amp; Water Source Heat Pump</a:t>
            </a:r>
            <a:endParaRPr lang="en-CA" sz="3600" dirty="0">
              <a:latin typeface="Arial" panose="020B0604020202020204" pitchFamily="34" charset="0"/>
              <a:cs typeface="Arial" panose="020B0604020202020204" pitchFamily="34" charset="0"/>
            </a:endParaRPr>
          </a:p>
        </p:txBody>
      </p:sp>
      <p:pic>
        <p:nvPicPr>
          <p:cNvPr id="4" name="Picture 5"/>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9105" y="2514600"/>
            <a:ext cx="4392872" cy="35814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descr="For two seasons, an NRC team evaluated flexible photovoltaic solar panels at this test house operated by the Canadian Centre for Housing Technology. The Centre is a joint initiative of NRC, Natural Resources Canada, and the Canada Mortgage and Housing Corpora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8711" y="2590801"/>
            <a:ext cx="3499504" cy="2362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319780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title"/>
          </p:nvPr>
        </p:nvSpPr>
        <p:spPr>
          <a:xfrm>
            <a:off x="0" y="0"/>
            <a:ext cx="8229600" cy="1143000"/>
          </a:xfrm>
        </p:spPr>
        <p:txBody>
          <a:bodyPr/>
          <a:lstStyle/>
          <a:p>
            <a:r>
              <a:rPr lang="en-US" altLang="en-US" sz="3700" b="1" dirty="0" smtClean="0">
                <a:latin typeface="Arial" panose="020B0604020202020204" pitchFamily="34" charset="0"/>
              </a:rPr>
              <a:t>Energy Storage - </a:t>
            </a:r>
            <a:r>
              <a:rPr lang="en-US" altLang="en-US" sz="3700" b="1" dirty="0" smtClean="0">
                <a:solidFill>
                  <a:srgbClr val="FFFF00"/>
                </a:solidFill>
                <a:latin typeface="Arial" panose="020B0604020202020204" pitchFamily="34" charset="0"/>
              </a:rPr>
              <a:t>Electricity</a:t>
            </a:r>
            <a:r>
              <a:rPr lang="en-US" altLang="en-US" sz="3700" b="1" dirty="0" smtClean="0">
                <a:latin typeface="Arial" panose="020B0604020202020204" pitchFamily="34" charset="0"/>
              </a:rPr>
              <a:t> </a:t>
            </a:r>
            <a:endParaRPr lang="en-US" altLang="en-US" sz="3700" b="1" dirty="0">
              <a:latin typeface="Arial" panose="020B0604020202020204" pitchFamily="34" charset="0"/>
            </a:endParaRPr>
          </a:p>
        </p:txBody>
      </p:sp>
      <p:sp>
        <p:nvSpPr>
          <p:cNvPr id="188419" name="Rectangle 3"/>
          <p:cNvSpPr>
            <a:spLocks noGrp="1" noChangeArrowheads="1"/>
          </p:cNvSpPr>
          <p:nvPr>
            <p:ph type="body" sz="half" idx="1"/>
          </p:nvPr>
        </p:nvSpPr>
        <p:spPr>
          <a:xfrm>
            <a:off x="1001712" y="990600"/>
            <a:ext cx="6275388" cy="4530725"/>
          </a:xfrm>
        </p:spPr>
        <p:txBody>
          <a:bodyPr/>
          <a:lstStyle/>
          <a:p>
            <a:pPr marL="457200" lvl="1" indent="0">
              <a:lnSpc>
                <a:spcPct val="90000"/>
              </a:lnSpc>
              <a:buNone/>
            </a:pPr>
            <a:endParaRPr lang="en-US" altLang="en-US" sz="2500" b="1" dirty="0" smtClean="0">
              <a:latin typeface="Arial" pitchFamily="34" charset="0"/>
            </a:endParaRPr>
          </a:p>
          <a:p>
            <a:pPr marL="457200" lvl="1" indent="0">
              <a:lnSpc>
                <a:spcPct val="90000"/>
              </a:lnSpc>
              <a:buNone/>
            </a:pPr>
            <a:r>
              <a:rPr lang="en-US" altLang="en-US" sz="2700" b="1" dirty="0" smtClean="0">
                <a:latin typeface="Arial" pitchFamily="34" charset="0"/>
              </a:rPr>
              <a:t>Lithium-Ion Batteries</a:t>
            </a:r>
          </a:p>
          <a:p>
            <a:pPr marL="457200" lvl="1" indent="0">
              <a:lnSpc>
                <a:spcPct val="90000"/>
              </a:lnSpc>
              <a:buNone/>
            </a:pPr>
            <a:endParaRPr lang="en-US" altLang="en-US" sz="2700" b="1" dirty="0">
              <a:latin typeface="Arial" pitchFamily="34" charset="0"/>
            </a:endParaRPr>
          </a:p>
          <a:p>
            <a:pPr marL="457200" lvl="1" indent="0">
              <a:lnSpc>
                <a:spcPct val="90000"/>
              </a:lnSpc>
              <a:buNone/>
            </a:pPr>
            <a:endParaRPr lang="en-US" altLang="en-US" sz="2700" b="1" dirty="0" smtClean="0">
              <a:latin typeface="Arial" pitchFamily="34" charset="0"/>
            </a:endParaRPr>
          </a:p>
          <a:p>
            <a:pPr marL="457200" lvl="1" indent="0">
              <a:lnSpc>
                <a:spcPct val="90000"/>
              </a:lnSpc>
              <a:buNone/>
            </a:pPr>
            <a:r>
              <a:rPr lang="en-US" altLang="en-US" sz="2700" b="1" dirty="0" smtClean="0">
                <a:latin typeface="Arial" pitchFamily="34" charset="0"/>
              </a:rPr>
              <a:t>Super Capacitors</a:t>
            </a:r>
          </a:p>
          <a:p>
            <a:pPr marL="457200" lvl="1" indent="0">
              <a:lnSpc>
                <a:spcPct val="90000"/>
              </a:lnSpc>
              <a:buNone/>
            </a:pPr>
            <a:endParaRPr lang="en-US" altLang="en-US" sz="2700" b="1" dirty="0">
              <a:latin typeface="Arial" pitchFamily="34" charset="0"/>
            </a:endParaRPr>
          </a:p>
          <a:p>
            <a:pPr marL="457200" lvl="1" indent="0">
              <a:lnSpc>
                <a:spcPct val="90000"/>
              </a:lnSpc>
              <a:buNone/>
            </a:pPr>
            <a:endParaRPr lang="en-US" altLang="en-US" sz="2700" b="1" dirty="0" smtClean="0">
              <a:latin typeface="Arial" pitchFamily="34" charset="0"/>
            </a:endParaRPr>
          </a:p>
          <a:p>
            <a:pPr marL="457200" lvl="1" indent="0">
              <a:lnSpc>
                <a:spcPct val="90000"/>
              </a:lnSpc>
              <a:buNone/>
            </a:pPr>
            <a:r>
              <a:rPr lang="en-US" altLang="en-US" sz="2700" b="1" u="sng" dirty="0" smtClean="0">
                <a:latin typeface="Arial" pitchFamily="34" charset="0"/>
              </a:rPr>
              <a:t>PHEV</a:t>
            </a:r>
          </a:p>
          <a:p>
            <a:pPr marL="457200" lvl="1" indent="0">
              <a:lnSpc>
                <a:spcPct val="90000"/>
              </a:lnSpc>
              <a:buNone/>
            </a:pPr>
            <a:endParaRPr lang="en-US" altLang="en-US" sz="2700" b="1" dirty="0">
              <a:latin typeface="Arial" pitchFamily="34" charset="0"/>
            </a:endParaRPr>
          </a:p>
          <a:p>
            <a:pPr marL="457200" lvl="1" indent="0">
              <a:lnSpc>
                <a:spcPct val="90000"/>
              </a:lnSpc>
              <a:buNone/>
            </a:pPr>
            <a:endParaRPr lang="en-US" altLang="en-US" sz="2700" b="1" dirty="0" smtClean="0">
              <a:latin typeface="Arial" pitchFamily="34" charset="0"/>
            </a:endParaRPr>
          </a:p>
          <a:p>
            <a:pPr marL="457200" lvl="1" indent="0">
              <a:lnSpc>
                <a:spcPct val="90000"/>
              </a:lnSpc>
              <a:buNone/>
            </a:pPr>
            <a:r>
              <a:rPr lang="en-US" altLang="en-US" sz="2700" b="1" dirty="0" smtClean="0">
                <a:latin typeface="Arial" pitchFamily="34" charset="0"/>
              </a:rPr>
              <a:t>Pumped Storage </a:t>
            </a:r>
          </a:p>
          <a:p>
            <a:pPr marL="457200" lvl="1" indent="0">
              <a:lnSpc>
                <a:spcPct val="90000"/>
              </a:lnSpc>
              <a:buNone/>
            </a:pPr>
            <a:endParaRPr lang="en-US" altLang="en-US" sz="2700" b="1" dirty="0">
              <a:latin typeface="Arial" pitchFamily="34" charset="0"/>
            </a:endParaRPr>
          </a:p>
          <a:p>
            <a:pPr marL="457200" lvl="1" indent="0">
              <a:lnSpc>
                <a:spcPct val="90000"/>
              </a:lnSpc>
              <a:buNone/>
            </a:pPr>
            <a:r>
              <a:rPr lang="en-US" altLang="en-US" sz="2700" b="1" dirty="0" smtClean="0">
                <a:latin typeface="Arial" pitchFamily="34" charset="0"/>
              </a:rPr>
              <a:t>Renewably-derived Hydrogen</a:t>
            </a:r>
            <a:endParaRPr lang="en-US" altLang="en-US" sz="2700" b="1" dirty="0"/>
          </a:p>
        </p:txBody>
      </p:sp>
      <p:pic>
        <p:nvPicPr>
          <p:cNvPr id="188431" name="Picture 15" descr="LiIonBattery_Stirling002CropRe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4794" y="1066800"/>
            <a:ext cx="763588" cy="1296451"/>
          </a:xfrm>
          <a:prstGeom prst="rect">
            <a:avLst/>
          </a:prstGeom>
          <a:noFill/>
          <a:extLst>
            <a:ext uri="{909E8E84-426E-40DD-AFC4-6F175D3DCCD1}">
              <a14:hiddenFill xmlns:a14="http://schemas.microsoft.com/office/drawing/2010/main">
                <a:solidFill>
                  <a:srgbClr val="FFFFFF"/>
                </a:solidFill>
              </a14:hiddenFill>
            </a:ext>
          </a:extLst>
        </p:spPr>
      </p:pic>
      <p:pic>
        <p:nvPicPr>
          <p:cNvPr id="188433" name="Picture 17" descr="plug-i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35456" y="3810000"/>
            <a:ext cx="2284412" cy="11868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12473" y="2877906"/>
            <a:ext cx="814790" cy="581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5638800" y="3810000"/>
            <a:ext cx="3276600" cy="1323439"/>
          </a:xfrm>
          <a:prstGeom prst="rect">
            <a:avLst/>
          </a:prstGeom>
          <a:noFill/>
        </p:spPr>
        <p:txBody>
          <a:bodyPr wrap="square" rtlCol="0">
            <a:spAutoFit/>
          </a:bodyPr>
          <a:lstStyle/>
          <a:p>
            <a:pPr algn="l"/>
            <a:r>
              <a:rPr lang="en-CA" sz="2000" dirty="0" smtClean="0"/>
              <a:t>Charging at low demand and putting electricity </a:t>
            </a:r>
            <a:r>
              <a:rPr lang="en-CA" sz="2000" dirty="0" smtClean="0">
                <a:solidFill>
                  <a:srgbClr val="FFFF00"/>
                </a:solidFill>
              </a:rPr>
              <a:t>back into dwelling </a:t>
            </a:r>
            <a:r>
              <a:rPr lang="en-CA" sz="2000" dirty="0" smtClean="0"/>
              <a:t>at time of </a:t>
            </a:r>
            <a:r>
              <a:rPr lang="en-CA" sz="2000" dirty="0" smtClean="0">
                <a:solidFill>
                  <a:srgbClr val="FFFF00"/>
                </a:solidFill>
              </a:rPr>
              <a:t>peak</a:t>
            </a:r>
            <a:r>
              <a:rPr lang="en-CA" sz="2000" dirty="0" smtClean="0"/>
              <a:t> demand</a:t>
            </a:r>
            <a:endParaRPr lang="en-CA" sz="2000" dirty="0"/>
          </a:p>
        </p:txBody>
      </p:sp>
    </p:spTree>
    <p:extLst>
      <p:ext uri="{BB962C8B-B14F-4D97-AF65-F5344CB8AC3E}">
        <p14:creationId xmlns:p14="http://schemas.microsoft.com/office/powerpoint/2010/main" val="1722157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84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841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8419">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843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88419">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88419">
                                            <p:txEl>
                                              <p:pRg st="10" end="1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88419">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2674" name="Picture 2" descr="BCCFromAirNewIMG_1468-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113"/>
            <a:ext cx="9144000" cy="6880226"/>
          </a:xfrm>
          <a:prstGeom prst="rect">
            <a:avLst/>
          </a:prstGeom>
          <a:noFill/>
          <a:extLst>
            <a:ext uri="{909E8E84-426E-40DD-AFC4-6F175D3DCCD1}">
              <a14:hiddenFill xmlns:a14="http://schemas.microsoft.com/office/drawing/2010/main">
                <a:solidFill>
                  <a:srgbClr val="FFFFFF"/>
                </a:solidFill>
              </a14:hiddenFill>
            </a:ext>
          </a:extLst>
        </p:spPr>
      </p:pic>
      <p:pic>
        <p:nvPicPr>
          <p:cNvPr id="1052675" name="Picture 3" descr="ACTEntrFallNiceOct01DSCN012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8000" y="4929188"/>
            <a:ext cx="2286000" cy="1928812"/>
          </a:xfrm>
          <a:prstGeom prst="rect">
            <a:avLst/>
          </a:prstGeom>
          <a:noFill/>
          <a:extLst>
            <a:ext uri="{909E8E84-426E-40DD-AFC4-6F175D3DCCD1}">
              <a14:hiddenFill xmlns:a14="http://schemas.microsoft.com/office/drawing/2010/main">
                <a:solidFill>
                  <a:srgbClr val="FFFFFF"/>
                </a:solidFill>
              </a14:hiddenFill>
            </a:ext>
          </a:extLst>
        </p:spPr>
      </p:pic>
      <p:pic>
        <p:nvPicPr>
          <p:cNvPr id="1052676" name="Picture 4" descr="CCHTHousesWinterRedCrop"/>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2586038" cy="149066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85800" y="2057400"/>
            <a:ext cx="7772400" cy="1143000"/>
          </a:xfrm>
        </p:spPr>
        <p:txBody>
          <a:bodyPr/>
          <a:lstStyle/>
          <a:p>
            <a:r>
              <a:rPr lang="en-CA" b="1" dirty="0" smtClean="0"/>
              <a:t>Solar Energy</a:t>
            </a:r>
            <a:br>
              <a:rPr lang="en-CA" b="1" dirty="0" smtClean="0"/>
            </a:br>
            <a:r>
              <a:rPr lang="en-CA" b="1" dirty="0"/>
              <a:t/>
            </a:r>
            <a:br>
              <a:rPr lang="en-CA" b="1" dirty="0"/>
            </a:br>
            <a:r>
              <a:rPr lang="en-CA" b="1" dirty="0" smtClean="0">
                <a:solidFill>
                  <a:srgbClr val="FFFF00"/>
                </a:solidFill>
                <a:latin typeface="Arial" panose="020B0604020202020204" pitchFamily="34" charset="0"/>
              </a:rPr>
              <a:t>Heating</a:t>
            </a:r>
            <a:endParaRPr lang="en-CA" b="1" dirty="0">
              <a:solidFill>
                <a:srgbClr val="FFFF00"/>
              </a:solidFill>
              <a:latin typeface="Arial" panose="020B0604020202020204" pitchFamily="34" charset="0"/>
            </a:endParaRPr>
          </a:p>
        </p:txBody>
      </p:sp>
    </p:spTree>
    <p:extLst>
      <p:ext uri="{BB962C8B-B14F-4D97-AF65-F5344CB8AC3E}">
        <p14:creationId xmlns:p14="http://schemas.microsoft.com/office/powerpoint/2010/main" val="407696405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b="1" dirty="0" smtClean="0">
                <a:latin typeface="Arial" panose="020B0604020202020204" pitchFamily="34" charset="0"/>
                <a:cs typeface="Arial" panose="020B0604020202020204" pitchFamily="34" charset="0"/>
              </a:rPr>
              <a:t>Solar Hot Water</a:t>
            </a:r>
            <a:endParaRPr lang="en-CA" b="1"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25734" y="1828800"/>
            <a:ext cx="3223869" cy="1720779"/>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15000" y="3974521"/>
            <a:ext cx="1269206" cy="2155078"/>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76326" y="3782733"/>
            <a:ext cx="2761342" cy="2538653"/>
          </a:xfrm>
          <a:prstGeom prst="rect">
            <a:avLst/>
          </a:prstGeom>
        </p:spPr>
      </p:pic>
    </p:spTree>
    <p:extLst>
      <p:ext uri="{BB962C8B-B14F-4D97-AF65-F5344CB8AC3E}">
        <p14:creationId xmlns:p14="http://schemas.microsoft.com/office/powerpoint/2010/main" val="2653393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2"/>
          <p:cNvSpPr>
            <a:spLocks noGrp="1" noChangeArrowheads="1"/>
          </p:cNvSpPr>
          <p:nvPr>
            <p:ph type="title"/>
          </p:nvPr>
        </p:nvSpPr>
        <p:spPr/>
        <p:txBody>
          <a:bodyPr/>
          <a:lstStyle/>
          <a:p>
            <a:r>
              <a:rPr lang="en-US" altLang="en-US"/>
              <a:t> </a:t>
            </a:r>
            <a:br>
              <a:rPr lang="en-US" altLang="en-US"/>
            </a:br>
            <a:endParaRPr lang="en-US" altLang="en-US"/>
          </a:p>
        </p:txBody>
      </p:sp>
      <p:sp>
        <p:nvSpPr>
          <p:cNvPr id="164867" name="Rectangle 3"/>
          <p:cNvSpPr>
            <a:spLocks noGrp="1" noChangeArrowheads="1"/>
          </p:cNvSpPr>
          <p:nvPr>
            <p:ph type="body" sz="half" idx="1"/>
          </p:nvPr>
        </p:nvSpPr>
        <p:spPr>
          <a:xfrm>
            <a:off x="759850" y="381000"/>
            <a:ext cx="7467600" cy="755650"/>
          </a:xfrm>
        </p:spPr>
        <p:txBody>
          <a:bodyPr/>
          <a:lstStyle/>
          <a:p>
            <a:pPr algn="ctr">
              <a:buFont typeface="Wingdings" pitchFamily="2" charset="2"/>
              <a:buNone/>
            </a:pPr>
            <a:r>
              <a:rPr lang="en-CA" altLang="en-US" sz="3600" b="1" dirty="0" smtClean="0">
                <a:latin typeface="Arial" panose="020B0604020202020204" pitchFamily="34" charset="0"/>
                <a:cs typeface="Arial" panose="020B0604020202020204" pitchFamily="34" charset="0"/>
              </a:rPr>
              <a:t>Solar Heated Community</a:t>
            </a:r>
          </a:p>
          <a:p>
            <a:pPr algn="ctr">
              <a:buFont typeface="Wingdings" pitchFamily="2" charset="2"/>
              <a:buNone/>
            </a:pPr>
            <a:r>
              <a:rPr lang="en-CA" altLang="en-US" sz="3600" b="1" dirty="0" smtClean="0">
                <a:latin typeface="Arial" panose="020B0604020202020204" pitchFamily="34" charset="0"/>
                <a:cs typeface="Arial" panose="020B0604020202020204" pitchFamily="34" charset="0"/>
              </a:rPr>
              <a:t>with </a:t>
            </a:r>
            <a:r>
              <a:rPr lang="en-CA" altLang="en-US" sz="3600" b="1" dirty="0" smtClean="0">
                <a:solidFill>
                  <a:srgbClr val="FFFF00"/>
                </a:solidFill>
                <a:latin typeface="Arial" panose="020B0604020202020204" pitchFamily="34" charset="0"/>
                <a:cs typeface="Arial" panose="020B0604020202020204" pitchFamily="34" charset="0"/>
              </a:rPr>
              <a:t>Seasonal Borehole Storage</a:t>
            </a:r>
          </a:p>
          <a:p>
            <a:pPr algn="ctr">
              <a:buFont typeface="Wingdings" pitchFamily="2" charset="2"/>
              <a:buNone/>
            </a:pPr>
            <a:endParaRPr lang="en-CA" altLang="en-US" sz="2400" b="1" dirty="0"/>
          </a:p>
          <a:p>
            <a:pPr algn="ctr">
              <a:buFont typeface="Wingdings" pitchFamily="2" charset="2"/>
              <a:buNone/>
            </a:pPr>
            <a:endParaRPr lang="en-US" altLang="en-US" sz="2400" dirty="0"/>
          </a:p>
        </p:txBody>
      </p:sp>
      <p:pic>
        <p:nvPicPr>
          <p:cNvPr id="164868" name="Picture 4" descr="OkotoksHomesFancoil100_033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43400" y="4500056"/>
            <a:ext cx="1371600" cy="2058383"/>
          </a:xfrm>
          <a:prstGeom prst="rect">
            <a:avLst/>
          </a:prstGeom>
          <a:noFill/>
          <a:extLst>
            <a:ext uri="{909E8E84-426E-40DD-AFC4-6F175D3DCCD1}">
              <a14:hiddenFill xmlns:a14="http://schemas.microsoft.com/office/drawing/2010/main">
                <a:solidFill>
                  <a:srgbClr val="FFFFFF"/>
                </a:solidFill>
              </a14:hiddenFill>
            </a:ext>
          </a:extLst>
        </p:spPr>
      </p:pic>
      <p:pic>
        <p:nvPicPr>
          <p:cNvPr id="164869" name="Picture 5" descr="OkotoksSolarGaragesIMG_0227Re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66801" y="4420442"/>
            <a:ext cx="2748756" cy="2062114"/>
          </a:xfrm>
          <a:prstGeom prst="rect">
            <a:avLst/>
          </a:prstGeom>
          <a:noFill/>
          <a:extLst>
            <a:ext uri="{909E8E84-426E-40DD-AFC4-6F175D3DCCD1}">
              <a14:hiddenFill xmlns:a14="http://schemas.microsoft.com/office/drawing/2010/main">
                <a:solidFill>
                  <a:srgbClr val="FFFFFF"/>
                </a:solidFill>
              </a14:hiddenFill>
            </a:ext>
          </a:extLst>
        </p:spPr>
      </p:pic>
      <p:pic>
        <p:nvPicPr>
          <p:cNvPr id="164870" name="Picture 6" descr="DrakeLandingHousesWinterRED"/>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7950" y="2057400"/>
            <a:ext cx="3655450" cy="217714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64871" name="Object 7"/>
          <p:cNvGraphicFramePr>
            <a:graphicFrameLocks noGrp="1" noChangeAspect="1"/>
          </p:cNvGraphicFramePr>
          <p:nvPr>
            <p:ph sz="half" idx="2"/>
            <p:extLst>
              <p:ext uri="{D42A27DB-BD31-4B8C-83A1-F6EECF244321}">
                <p14:modId xmlns:p14="http://schemas.microsoft.com/office/powerpoint/2010/main" val="1175580547"/>
              </p:ext>
            </p:extLst>
          </p:nvPr>
        </p:nvGraphicFramePr>
        <p:xfrm>
          <a:off x="4896644" y="2343831"/>
          <a:ext cx="3336925" cy="1890712"/>
        </p:xfrm>
        <a:graphic>
          <a:graphicData uri="http://schemas.openxmlformats.org/presentationml/2006/ole">
            <mc:AlternateContent xmlns:mc="http://schemas.openxmlformats.org/markup-compatibility/2006">
              <mc:Choice xmlns:v="urn:schemas-microsoft-com:vml" Requires="v">
                <p:oleObj spid="_x0000_s1126469" name="Photo Editor Photo" r:id="rId6" imgW="7144747" imgH="4048690" progId="MSPhotoEd.3">
                  <p:embed/>
                </p:oleObj>
              </mc:Choice>
              <mc:Fallback>
                <p:oleObj name="Photo Editor Photo" r:id="rId6" imgW="7144747" imgH="4048690" progId="MSPhotoEd.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96644" y="2343831"/>
                        <a:ext cx="3336925" cy="1890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 name="TextBox 1"/>
          <p:cNvSpPr txBox="1"/>
          <p:nvPr/>
        </p:nvSpPr>
        <p:spPr>
          <a:xfrm>
            <a:off x="5791200" y="4851334"/>
            <a:ext cx="2819400" cy="1200329"/>
          </a:xfrm>
          <a:prstGeom prst="rect">
            <a:avLst/>
          </a:prstGeom>
          <a:noFill/>
        </p:spPr>
        <p:txBody>
          <a:bodyPr wrap="square" rtlCol="0">
            <a:spAutoFit/>
          </a:bodyPr>
          <a:lstStyle/>
          <a:p>
            <a:pPr algn="l"/>
            <a:r>
              <a:rPr lang="en-CA" sz="1800" dirty="0" smtClean="0"/>
              <a:t>Heat delivery based on </a:t>
            </a:r>
            <a:r>
              <a:rPr lang="en-CA" sz="1800" dirty="0" err="1" smtClean="0"/>
              <a:t>eKocomfort</a:t>
            </a:r>
            <a:r>
              <a:rPr lang="en-CA" sz="1800" dirty="0" smtClean="0"/>
              <a:t> technology, considering low </a:t>
            </a:r>
            <a:r>
              <a:rPr lang="en-CA" sz="1800" dirty="0" err="1" smtClean="0"/>
              <a:t>exergy</a:t>
            </a:r>
            <a:r>
              <a:rPr lang="en-CA" sz="1800" dirty="0" smtClean="0"/>
              <a:t> heat with high comfort</a:t>
            </a:r>
            <a:endParaRPr lang="en-CA" sz="1800" dirty="0"/>
          </a:p>
        </p:txBody>
      </p:sp>
    </p:spTree>
    <p:extLst>
      <p:ext uri="{BB962C8B-B14F-4D97-AF65-F5344CB8AC3E}">
        <p14:creationId xmlns:p14="http://schemas.microsoft.com/office/powerpoint/2010/main" val="949246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487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486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487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486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2"/>
          <p:cNvSpPr>
            <a:spLocks noGrp="1" noChangeArrowheads="1"/>
          </p:cNvSpPr>
          <p:nvPr>
            <p:ph type="title"/>
          </p:nvPr>
        </p:nvSpPr>
        <p:spPr>
          <a:xfrm>
            <a:off x="685800" y="152400"/>
            <a:ext cx="7772400" cy="1143000"/>
          </a:xfrm>
        </p:spPr>
        <p:txBody>
          <a:bodyPr/>
          <a:lstStyle/>
          <a:p>
            <a:r>
              <a:rPr lang="en-CA" altLang="en-US" sz="3400" b="1" dirty="0" smtClean="0">
                <a:latin typeface="Arial" panose="020B0604020202020204" pitchFamily="34" charset="0"/>
              </a:rPr>
              <a:t>Solar Heating</a:t>
            </a:r>
            <a:br>
              <a:rPr lang="en-CA" altLang="en-US" sz="3400" b="1" dirty="0" smtClean="0">
                <a:latin typeface="Arial" panose="020B0604020202020204" pitchFamily="34" charset="0"/>
              </a:rPr>
            </a:br>
            <a:r>
              <a:rPr lang="en-CA" altLang="en-US" sz="3400" b="1" dirty="0" smtClean="0">
                <a:latin typeface="Arial" panose="020B0604020202020204" pitchFamily="34" charset="0"/>
              </a:rPr>
              <a:t>Drake Landing Alberta (9500 DD)</a:t>
            </a:r>
            <a:endParaRPr lang="en-CA" altLang="en-US" sz="3400" b="1" dirty="0">
              <a:latin typeface="Arial" panose="020B0604020202020204" pitchFamily="34" charset="0"/>
            </a:endParaRPr>
          </a:p>
        </p:txBody>
      </p:sp>
      <p:sp>
        <p:nvSpPr>
          <p:cNvPr id="218115" name="Rectangle 3"/>
          <p:cNvSpPr>
            <a:spLocks noGrp="1" noChangeArrowheads="1"/>
          </p:cNvSpPr>
          <p:nvPr>
            <p:ph idx="1"/>
          </p:nvPr>
        </p:nvSpPr>
        <p:spPr>
          <a:xfrm>
            <a:off x="685800" y="1981200"/>
            <a:ext cx="5029200" cy="4114800"/>
          </a:xfrm>
        </p:spPr>
        <p:txBody>
          <a:bodyPr/>
          <a:lstStyle/>
          <a:p>
            <a:pPr marL="0" indent="0">
              <a:buNone/>
            </a:pPr>
            <a:r>
              <a:rPr lang="en-CA" altLang="en-US" sz="2200" b="1" dirty="0">
                <a:latin typeface="Arial" pitchFamily="34" charset="0"/>
              </a:rPr>
              <a:t>Drake </a:t>
            </a:r>
            <a:r>
              <a:rPr lang="en-CA" altLang="en-US" sz="2200" b="1" dirty="0" smtClean="0">
                <a:latin typeface="Arial" pitchFamily="34" charset="0"/>
              </a:rPr>
              <a:t>Landing, 52 home subdivision near Calgary has achieved </a:t>
            </a:r>
            <a:r>
              <a:rPr lang="en-CA" altLang="en-US" sz="2200" b="1" dirty="0">
                <a:latin typeface="Arial" pitchFamily="34" charset="0"/>
              </a:rPr>
              <a:t>of </a:t>
            </a:r>
            <a:r>
              <a:rPr lang="en-CA" altLang="en-US" sz="2200" b="1" dirty="0" smtClean="0">
                <a:latin typeface="Arial" pitchFamily="34" charset="0"/>
              </a:rPr>
              <a:t>97% </a:t>
            </a:r>
            <a:r>
              <a:rPr lang="en-CA" altLang="en-US" sz="2200" b="1" dirty="0">
                <a:latin typeface="Arial" pitchFamily="34" charset="0"/>
              </a:rPr>
              <a:t>solar fraction</a:t>
            </a:r>
            <a:r>
              <a:rPr lang="en-CA" altLang="en-US" sz="2200" b="1" dirty="0" smtClean="0">
                <a:latin typeface="Arial" pitchFamily="34" charset="0"/>
              </a:rPr>
              <a:t>, and has been awarded the World Sustainable Energy Trophy</a:t>
            </a:r>
          </a:p>
          <a:p>
            <a:pPr marL="0" indent="0">
              <a:buNone/>
            </a:pPr>
            <a:endParaRPr lang="en-CA" altLang="en-US" sz="2000" b="1" dirty="0">
              <a:latin typeface="Arial" pitchFamily="34" charset="0"/>
            </a:endParaRPr>
          </a:p>
          <a:p>
            <a:pPr marL="0" indent="0">
              <a:buNone/>
            </a:pPr>
            <a:endParaRPr lang="en-CA" altLang="en-US" sz="2000" b="1" dirty="0" smtClean="0">
              <a:latin typeface="Arial" pitchFamily="34" charset="0"/>
            </a:endParaRPr>
          </a:p>
          <a:p>
            <a:pPr marL="0" indent="0">
              <a:buNone/>
            </a:pPr>
            <a:endParaRPr lang="en-CA" altLang="en-US" sz="2000" b="1" dirty="0">
              <a:latin typeface="Arial" pitchFamily="34" charset="0"/>
            </a:endParaRPr>
          </a:p>
          <a:p>
            <a:pPr marL="0" indent="0">
              <a:buNone/>
            </a:pPr>
            <a:r>
              <a:rPr lang="en-CA" altLang="en-US" sz="2200" b="1" dirty="0" smtClean="0">
                <a:latin typeface="Arial" pitchFamily="34" charset="0"/>
              </a:rPr>
              <a:t>With our builder &amp; utility partners, we are now looking at 400 and 1000 home installations in the Yukon and at Fort McMurray ( really NORTH!!)</a:t>
            </a:r>
            <a:endParaRPr lang="en-CA" altLang="en-US" sz="2200" b="1" dirty="0">
              <a:latin typeface="Arial" pitchFamily="34" charset="0"/>
            </a:endParaRPr>
          </a:p>
          <a:p>
            <a:pPr>
              <a:buFont typeface="Wingdings" pitchFamily="2" charset="2"/>
              <a:buNone/>
            </a:pPr>
            <a:endParaRPr lang="en-CA" altLang="en-US" sz="2000" b="1" dirty="0">
              <a:latin typeface="Arial" pitchFamily="34" charset="0"/>
            </a:endParaRPr>
          </a:p>
          <a:p>
            <a:pPr>
              <a:buFont typeface="Wingdings" pitchFamily="2" charset="2"/>
              <a:buNone/>
            </a:pPr>
            <a:endParaRPr lang="en-CA" altLang="en-US" sz="2000" b="1" dirty="0">
              <a:latin typeface="Arial" pitchFamily="34" charset="0"/>
            </a:endParaRPr>
          </a:p>
          <a:p>
            <a:pPr>
              <a:buFont typeface="Wingdings" pitchFamily="2" charset="2"/>
              <a:buNone/>
            </a:pPr>
            <a:endParaRPr lang="en-CA" altLang="en-US" sz="2000" b="1" dirty="0">
              <a:latin typeface="Arial" pitchFamily="34"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75754" y="3078903"/>
            <a:ext cx="2239646" cy="1493097"/>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33160" y="1600200"/>
            <a:ext cx="3359472" cy="1478703"/>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32787" y="3155314"/>
            <a:ext cx="800746" cy="1184843"/>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06344" y="4876800"/>
            <a:ext cx="1689233" cy="1645920"/>
          </a:xfrm>
          <a:prstGeom prst="rect">
            <a:avLst/>
          </a:prstGeom>
        </p:spPr>
      </p:pic>
    </p:spTree>
    <p:extLst>
      <p:ext uri="{BB962C8B-B14F-4D97-AF65-F5344CB8AC3E}">
        <p14:creationId xmlns:p14="http://schemas.microsoft.com/office/powerpoint/2010/main" val="3915138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811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811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8115"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5" name="Rectangle 5"/>
          <p:cNvSpPr>
            <a:spLocks noChangeArrowheads="1"/>
          </p:cNvSpPr>
          <p:nvPr/>
        </p:nvSpPr>
        <p:spPr bwMode="auto">
          <a:xfrm>
            <a:off x="0" y="15478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CA"/>
          </a:p>
        </p:txBody>
      </p:sp>
      <p:sp>
        <p:nvSpPr>
          <p:cNvPr id="15366" name="Rectangle 6"/>
          <p:cNvSpPr>
            <a:spLocks noChangeArrowheads="1"/>
          </p:cNvSpPr>
          <p:nvPr/>
        </p:nvSpPr>
        <p:spPr bwMode="auto">
          <a:xfrm>
            <a:off x="762000" y="304800"/>
            <a:ext cx="7772400" cy="685800"/>
          </a:xfrm>
          <a:prstGeom prst="rect">
            <a:avLst/>
          </a:prstGeom>
          <a:solidFill>
            <a:srgbClr val="FFFFFF"/>
          </a:solidFill>
          <a:ln>
            <a:noFill/>
          </a:ln>
          <a:extLst/>
        </p:spPr>
        <p:txBody>
          <a:bodyPr anchor="ctr"/>
          <a:lstStyle>
            <a:lvl1pPr>
              <a:defRPr sz="2800" b="1">
                <a:solidFill>
                  <a:srgbClr val="12547C"/>
                </a:solidFill>
                <a:latin typeface="Tahoma" pitchFamily="34" charset="0"/>
              </a:defRPr>
            </a:lvl1pPr>
            <a:lvl2pPr>
              <a:defRPr sz="2800" b="1">
                <a:solidFill>
                  <a:srgbClr val="12547C"/>
                </a:solidFill>
                <a:latin typeface="Tahoma" pitchFamily="34" charset="0"/>
              </a:defRPr>
            </a:lvl2pPr>
            <a:lvl3pPr>
              <a:defRPr sz="2800" b="1">
                <a:solidFill>
                  <a:srgbClr val="12547C"/>
                </a:solidFill>
                <a:latin typeface="Tahoma" pitchFamily="34" charset="0"/>
              </a:defRPr>
            </a:lvl3pPr>
            <a:lvl4pPr>
              <a:defRPr sz="2800" b="1">
                <a:solidFill>
                  <a:srgbClr val="12547C"/>
                </a:solidFill>
                <a:latin typeface="Tahoma" pitchFamily="34" charset="0"/>
              </a:defRPr>
            </a:lvl4pPr>
            <a:lvl5pPr>
              <a:defRPr sz="2800" b="1">
                <a:solidFill>
                  <a:srgbClr val="12547C"/>
                </a:solidFill>
                <a:latin typeface="Tahoma" pitchFamily="34" charset="0"/>
              </a:defRPr>
            </a:lvl5pPr>
            <a:lvl6pPr marL="457200" fontAlgn="base">
              <a:spcBef>
                <a:spcPct val="0"/>
              </a:spcBef>
              <a:spcAft>
                <a:spcPct val="0"/>
              </a:spcAft>
              <a:defRPr sz="2800" b="1">
                <a:solidFill>
                  <a:srgbClr val="12547C"/>
                </a:solidFill>
                <a:latin typeface="Tahoma" pitchFamily="34" charset="0"/>
              </a:defRPr>
            </a:lvl6pPr>
            <a:lvl7pPr marL="914400" fontAlgn="base">
              <a:spcBef>
                <a:spcPct val="0"/>
              </a:spcBef>
              <a:spcAft>
                <a:spcPct val="0"/>
              </a:spcAft>
              <a:defRPr sz="2800" b="1">
                <a:solidFill>
                  <a:srgbClr val="12547C"/>
                </a:solidFill>
                <a:latin typeface="Tahoma" pitchFamily="34" charset="0"/>
              </a:defRPr>
            </a:lvl7pPr>
            <a:lvl8pPr marL="1371600" fontAlgn="base">
              <a:spcBef>
                <a:spcPct val="0"/>
              </a:spcBef>
              <a:spcAft>
                <a:spcPct val="0"/>
              </a:spcAft>
              <a:defRPr sz="2800" b="1">
                <a:solidFill>
                  <a:srgbClr val="12547C"/>
                </a:solidFill>
                <a:latin typeface="Tahoma" pitchFamily="34" charset="0"/>
              </a:defRPr>
            </a:lvl8pPr>
            <a:lvl9pPr marL="1828800" fontAlgn="base">
              <a:spcBef>
                <a:spcPct val="0"/>
              </a:spcBef>
              <a:spcAft>
                <a:spcPct val="0"/>
              </a:spcAft>
              <a:defRPr sz="2800" b="1">
                <a:solidFill>
                  <a:srgbClr val="12547C"/>
                </a:solidFill>
                <a:latin typeface="Tahoma" pitchFamily="34" charset="0"/>
              </a:defRPr>
            </a:lvl9pPr>
          </a:lstStyle>
          <a:p>
            <a:pPr algn="ctr"/>
            <a:r>
              <a:rPr lang="fr-CA" altLang="en-US" dirty="0" err="1" smtClean="0"/>
              <a:t>Hybrid</a:t>
            </a:r>
            <a:r>
              <a:rPr lang="fr-CA" altLang="en-US" dirty="0" smtClean="0"/>
              <a:t> </a:t>
            </a:r>
            <a:r>
              <a:rPr lang="fr-CA" altLang="en-US" dirty="0" err="1" smtClean="0"/>
              <a:t>Integrated</a:t>
            </a:r>
            <a:r>
              <a:rPr lang="fr-CA" altLang="en-US" dirty="0" smtClean="0"/>
              <a:t> Appliance</a:t>
            </a:r>
            <a:endParaRPr lang="fr-CA" altLang="en-US" sz="2000" dirty="0"/>
          </a:p>
        </p:txBody>
      </p:sp>
      <p:sp>
        <p:nvSpPr>
          <p:cNvPr id="15367" name="Rectangle 7"/>
          <p:cNvSpPr>
            <a:spLocks noChangeArrowheads="1"/>
          </p:cNvSpPr>
          <p:nvPr/>
        </p:nvSpPr>
        <p:spPr bwMode="auto">
          <a:xfrm>
            <a:off x="269875" y="1219200"/>
            <a:ext cx="841057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marL="342900" indent="-342900">
              <a:spcBef>
                <a:spcPct val="20000"/>
              </a:spcBef>
              <a:buClr>
                <a:srgbClr val="6496C8"/>
              </a:buClr>
              <a:buFont typeface="Wingdings" pitchFamily="2" charset="2"/>
              <a:buChar char="§"/>
              <a:defRPr sz="2400">
                <a:solidFill>
                  <a:schemeClr val="tx1"/>
                </a:solidFill>
                <a:latin typeface="Tahoma" pitchFamily="34" charset="0"/>
              </a:defRPr>
            </a:lvl1pPr>
            <a:lvl2pPr marL="742950" indent="-285750">
              <a:spcBef>
                <a:spcPct val="20000"/>
              </a:spcBef>
              <a:buClr>
                <a:srgbClr val="6496C8"/>
              </a:buClr>
              <a:buFont typeface="Wingdings" pitchFamily="2" charset="2"/>
              <a:buChar char="§"/>
              <a:defRPr sz="2000">
                <a:solidFill>
                  <a:schemeClr val="tx1"/>
                </a:solidFill>
                <a:latin typeface="Tahoma" pitchFamily="34" charset="0"/>
              </a:defRPr>
            </a:lvl2pPr>
            <a:lvl3pPr marL="1143000" indent="-228600">
              <a:spcBef>
                <a:spcPct val="20000"/>
              </a:spcBef>
              <a:buClr>
                <a:srgbClr val="6496C8"/>
              </a:buClr>
              <a:buFont typeface="Wingdings" pitchFamily="2" charset="2"/>
              <a:buChar char="§"/>
              <a:defRPr>
                <a:solidFill>
                  <a:schemeClr val="tx1"/>
                </a:solidFill>
                <a:latin typeface="Tahoma" pitchFamily="34" charset="0"/>
              </a:defRPr>
            </a:lvl3pPr>
            <a:lvl4pPr marL="1600200" indent="-228600">
              <a:spcBef>
                <a:spcPct val="20000"/>
              </a:spcBef>
              <a:buClr>
                <a:srgbClr val="6496C8"/>
              </a:buClr>
              <a:buFont typeface="Wingdings" pitchFamily="2" charset="2"/>
              <a:buChar char="§"/>
              <a:defRPr sz="1600">
                <a:solidFill>
                  <a:schemeClr val="tx1"/>
                </a:solidFill>
                <a:latin typeface="Tahoma" pitchFamily="34" charset="0"/>
              </a:defRPr>
            </a:lvl4pPr>
            <a:lvl5pPr marL="2057400" indent="-228600">
              <a:spcBef>
                <a:spcPct val="20000"/>
              </a:spcBef>
              <a:buClr>
                <a:srgbClr val="6496C8"/>
              </a:buClr>
              <a:buFont typeface="Wingdings" pitchFamily="2" charset="2"/>
              <a:buChar char="§"/>
              <a:defRPr sz="1400">
                <a:solidFill>
                  <a:schemeClr val="tx1"/>
                </a:solidFill>
                <a:latin typeface="Tahoma" pitchFamily="34" charset="0"/>
              </a:defRPr>
            </a:lvl5pPr>
            <a:lvl6pPr marL="2514600" indent="-228600" fontAlgn="base">
              <a:spcBef>
                <a:spcPct val="20000"/>
              </a:spcBef>
              <a:spcAft>
                <a:spcPct val="0"/>
              </a:spcAft>
              <a:buClr>
                <a:srgbClr val="6496C8"/>
              </a:buClr>
              <a:buFont typeface="Wingdings" pitchFamily="2" charset="2"/>
              <a:buChar char="§"/>
              <a:defRPr sz="1400">
                <a:solidFill>
                  <a:schemeClr val="tx1"/>
                </a:solidFill>
                <a:latin typeface="Tahoma" pitchFamily="34" charset="0"/>
              </a:defRPr>
            </a:lvl6pPr>
            <a:lvl7pPr marL="2971800" indent="-228600" fontAlgn="base">
              <a:spcBef>
                <a:spcPct val="20000"/>
              </a:spcBef>
              <a:spcAft>
                <a:spcPct val="0"/>
              </a:spcAft>
              <a:buClr>
                <a:srgbClr val="6496C8"/>
              </a:buClr>
              <a:buFont typeface="Wingdings" pitchFamily="2" charset="2"/>
              <a:buChar char="§"/>
              <a:defRPr sz="1400">
                <a:solidFill>
                  <a:schemeClr val="tx1"/>
                </a:solidFill>
                <a:latin typeface="Tahoma" pitchFamily="34" charset="0"/>
              </a:defRPr>
            </a:lvl7pPr>
            <a:lvl8pPr marL="3429000" indent="-228600" fontAlgn="base">
              <a:spcBef>
                <a:spcPct val="20000"/>
              </a:spcBef>
              <a:spcAft>
                <a:spcPct val="0"/>
              </a:spcAft>
              <a:buClr>
                <a:srgbClr val="6496C8"/>
              </a:buClr>
              <a:buFont typeface="Wingdings" pitchFamily="2" charset="2"/>
              <a:buChar char="§"/>
              <a:defRPr sz="1400">
                <a:solidFill>
                  <a:schemeClr val="tx1"/>
                </a:solidFill>
                <a:latin typeface="Tahoma" pitchFamily="34" charset="0"/>
              </a:defRPr>
            </a:lvl8pPr>
            <a:lvl9pPr marL="3886200" indent="-228600" fontAlgn="base">
              <a:spcBef>
                <a:spcPct val="20000"/>
              </a:spcBef>
              <a:spcAft>
                <a:spcPct val="0"/>
              </a:spcAft>
              <a:buClr>
                <a:srgbClr val="6496C8"/>
              </a:buClr>
              <a:buFont typeface="Wingdings" pitchFamily="2" charset="2"/>
              <a:buChar char="§"/>
              <a:defRPr sz="1400">
                <a:solidFill>
                  <a:schemeClr val="tx1"/>
                </a:solidFill>
                <a:latin typeface="Tahoma" pitchFamily="34" charset="0"/>
              </a:defRPr>
            </a:lvl9pPr>
          </a:lstStyle>
          <a:p>
            <a:pPr>
              <a:buFont typeface="Wingdings" pitchFamily="2" charset="2"/>
              <a:buNone/>
            </a:pPr>
            <a:r>
              <a:rPr lang="en-CA" altLang="en-US" sz="1800" b="1" dirty="0" smtClean="0"/>
              <a:t> </a:t>
            </a:r>
            <a:endParaRPr lang="en-CA" altLang="en-US" sz="1800" b="1" dirty="0"/>
          </a:p>
        </p:txBody>
      </p:sp>
      <p:sp>
        <p:nvSpPr>
          <p:cNvPr id="15369" name="Text Box 9"/>
          <p:cNvSpPr txBox="1">
            <a:spLocks noChangeArrowheads="1"/>
          </p:cNvSpPr>
          <p:nvPr/>
        </p:nvSpPr>
        <p:spPr bwMode="auto">
          <a:xfrm>
            <a:off x="646113" y="5338763"/>
            <a:ext cx="7888287"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CA" altLang="en-US" b="1" dirty="0"/>
              <a:t>Space Heating, Water Heating, </a:t>
            </a:r>
            <a:r>
              <a:rPr lang="en-CA" altLang="en-US" b="1" dirty="0" smtClean="0"/>
              <a:t>Ventilation Driven by Solar Energy &amp; High-Modulation Gas-Fired Condensing System (</a:t>
            </a:r>
            <a:r>
              <a:rPr lang="en-CA" altLang="en-US" dirty="0"/>
              <a:t>p</a:t>
            </a:r>
            <a:r>
              <a:rPr lang="en-CA" altLang="en-US" b="1" dirty="0" smtClean="0"/>
              <a:t>ossibly PV-driven) </a:t>
            </a:r>
            <a:endParaRPr lang="en-CA" altLang="en-US" b="1" dirty="0"/>
          </a:p>
        </p:txBody>
      </p:sp>
      <p:pic>
        <p:nvPicPr>
          <p:cNvPr id="15374" name="Picture 14" descr="mtrix-open-glow-smal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48338" y="2224088"/>
            <a:ext cx="1905000" cy="3086100"/>
          </a:xfrm>
          <a:prstGeom prst="rect">
            <a:avLst/>
          </a:prstGeom>
          <a:noFill/>
          <a:extLst>
            <a:ext uri="{909E8E84-426E-40DD-AFC4-6F175D3DCCD1}">
              <a14:hiddenFill xmlns:a14="http://schemas.microsoft.com/office/drawing/2010/main">
                <a:solidFill>
                  <a:srgbClr val="FFFFFF"/>
                </a:solidFill>
              </a14:hiddenFill>
            </a:ext>
          </a:extLst>
        </p:spPr>
      </p:pic>
      <p:pic>
        <p:nvPicPr>
          <p:cNvPr id="15375" name="Picture 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125" y="1768475"/>
            <a:ext cx="4951413" cy="3003550"/>
          </a:xfrm>
          <a:prstGeom prst="rect">
            <a:avLst/>
          </a:prstGeom>
          <a:noFill/>
          <a:extLst>
            <a:ext uri="{909E8E84-426E-40DD-AFC4-6F175D3DCCD1}">
              <a14:hiddenFill xmlns:a14="http://schemas.microsoft.com/office/drawing/2010/main">
                <a:solidFill>
                  <a:srgbClr val="FFFFFF"/>
                </a:solidFill>
              </a14:hiddenFill>
            </a:ext>
          </a:extLst>
        </p:spPr>
      </p:pic>
      <p:sp>
        <p:nvSpPr>
          <p:cNvPr id="15376" name="Line 16"/>
          <p:cNvSpPr>
            <a:spLocks noChangeShapeType="1"/>
          </p:cNvSpPr>
          <p:nvPr/>
        </p:nvSpPr>
        <p:spPr bwMode="auto">
          <a:xfrm>
            <a:off x="4195763" y="3844925"/>
            <a:ext cx="1754187" cy="0"/>
          </a:xfrm>
          <a:prstGeom prst="line">
            <a:avLst/>
          </a:prstGeom>
          <a:noFill/>
          <a:ln w="539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sp>
        <p:nvSpPr>
          <p:cNvPr id="15377" name="Line 17"/>
          <p:cNvSpPr>
            <a:spLocks noChangeShapeType="1"/>
          </p:cNvSpPr>
          <p:nvPr/>
        </p:nvSpPr>
        <p:spPr bwMode="auto">
          <a:xfrm>
            <a:off x="4195763" y="4433888"/>
            <a:ext cx="1779587" cy="0"/>
          </a:xfrm>
          <a:prstGeom prst="line">
            <a:avLst/>
          </a:prstGeom>
          <a:noFill/>
          <a:ln w="53975">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spTree>
    <p:extLst>
      <p:ext uri="{BB962C8B-B14F-4D97-AF65-F5344CB8AC3E}">
        <p14:creationId xmlns:p14="http://schemas.microsoft.com/office/powerpoint/2010/main" val="145308567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981200"/>
            <a:ext cx="7772400" cy="1143000"/>
          </a:xfrm>
        </p:spPr>
        <p:txBody>
          <a:bodyPr/>
          <a:lstStyle/>
          <a:p>
            <a:r>
              <a:rPr lang="en-CA" b="1" dirty="0" smtClean="0"/>
              <a:t>What’s next ??</a:t>
            </a:r>
            <a:endParaRPr lang="en-CA" b="1" dirty="0"/>
          </a:p>
        </p:txBody>
      </p:sp>
    </p:spTree>
    <p:extLst>
      <p:ext uri="{BB962C8B-B14F-4D97-AF65-F5344CB8AC3E}">
        <p14:creationId xmlns:p14="http://schemas.microsoft.com/office/powerpoint/2010/main" val="211975186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z="4000" b="1" u="sng" dirty="0" smtClean="0">
                <a:latin typeface="Arial" panose="020B0604020202020204" pitchFamily="34" charset="0"/>
                <a:cs typeface="Arial" panose="020B0604020202020204" pitchFamily="34" charset="0"/>
              </a:rPr>
              <a:t>PVT</a:t>
            </a:r>
            <a:br>
              <a:rPr lang="en-CA" sz="4000" b="1" u="sng" dirty="0" smtClean="0">
                <a:latin typeface="Arial" panose="020B0604020202020204" pitchFamily="34" charset="0"/>
                <a:cs typeface="Arial" panose="020B0604020202020204" pitchFamily="34" charset="0"/>
              </a:rPr>
            </a:br>
            <a:r>
              <a:rPr lang="en-CA" sz="4000" b="1" u="sng" dirty="0" err="1" smtClean="0">
                <a:latin typeface="Arial" panose="020B0604020202020204" pitchFamily="34" charset="0"/>
                <a:cs typeface="Arial" panose="020B0604020202020204" pitchFamily="34" charset="0"/>
              </a:rPr>
              <a:t>Photovoltaics</a:t>
            </a:r>
            <a:r>
              <a:rPr lang="en-CA" sz="4000" b="1" u="sng" dirty="0" smtClean="0">
                <a:latin typeface="Arial" panose="020B0604020202020204" pitchFamily="34" charset="0"/>
                <a:cs typeface="Arial" panose="020B0604020202020204" pitchFamily="34" charset="0"/>
              </a:rPr>
              <a:t> + Thermal</a:t>
            </a:r>
            <a:r>
              <a:rPr lang="en-CA" sz="4000" b="1" dirty="0">
                <a:latin typeface="Arial" panose="020B0604020202020204" pitchFamily="34" charset="0"/>
                <a:cs typeface="Arial" panose="020B0604020202020204" pitchFamily="34" charset="0"/>
              </a:rPr>
              <a:t/>
            </a:r>
            <a:br>
              <a:rPr lang="en-CA" sz="4000" b="1" dirty="0">
                <a:latin typeface="Arial" panose="020B0604020202020204" pitchFamily="34" charset="0"/>
                <a:cs typeface="Arial" panose="020B0604020202020204" pitchFamily="34" charset="0"/>
              </a:rPr>
            </a:br>
            <a:endParaRPr lang="en-CA" sz="4000" b="1" dirty="0">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81200" y="2438400"/>
            <a:ext cx="2362200" cy="177165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9400" y="4879734"/>
            <a:ext cx="2086655" cy="1572824"/>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86400" y="2057400"/>
            <a:ext cx="1981200" cy="2822334"/>
          </a:xfrm>
          <a:prstGeom prst="rect">
            <a:avLst/>
          </a:prstGeom>
        </p:spPr>
      </p:pic>
    </p:spTree>
    <p:extLst>
      <p:ext uri="{BB962C8B-B14F-4D97-AF65-F5344CB8AC3E}">
        <p14:creationId xmlns:p14="http://schemas.microsoft.com/office/powerpoint/2010/main" val="207847775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2"/>
          <p:cNvSpPr>
            <a:spLocks noGrp="1" noChangeArrowheads="1"/>
          </p:cNvSpPr>
          <p:nvPr>
            <p:ph type="title"/>
          </p:nvPr>
        </p:nvSpPr>
        <p:spPr/>
        <p:txBody>
          <a:bodyPr/>
          <a:lstStyle/>
          <a:p>
            <a:r>
              <a:rPr lang="en-US" altLang="en-US" sz="3600" b="1" dirty="0" smtClean="0">
                <a:solidFill>
                  <a:srgbClr val="FFFF00"/>
                </a:solidFill>
                <a:latin typeface="Arial" panose="020B0604020202020204" pitchFamily="34" charset="0"/>
              </a:rPr>
              <a:t>New Renewable Fuels </a:t>
            </a:r>
            <a:r>
              <a:rPr lang="en-US" altLang="en-US" dirty="0"/>
              <a:t/>
            </a:r>
            <a:br>
              <a:rPr lang="en-US" altLang="en-US" dirty="0"/>
            </a:br>
            <a:endParaRPr lang="en-US" altLang="en-US" dirty="0"/>
          </a:p>
        </p:txBody>
      </p:sp>
      <p:sp>
        <p:nvSpPr>
          <p:cNvPr id="161795" name="Rectangle 3"/>
          <p:cNvSpPr>
            <a:spLocks noGrp="1" noChangeArrowheads="1"/>
          </p:cNvSpPr>
          <p:nvPr>
            <p:ph type="body" sz="half" idx="1"/>
          </p:nvPr>
        </p:nvSpPr>
        <p:spPr>
          <a:xfrm>
            <a:off x="457200" y="1149350"/>
            <a:ext cx="5257800" cy="4684713"/>
          </a:xfrm>
        </p:spPr>
        <p:txBody>
          <a:bodyPr/>
          <a:lstStyle/>
          <a:p>
            <a:pPr>
              <a:buFont typeface="Wingdings" pitchFamily="2" charset="2"/>
              <a:buNone/>
            </a:pPr>
            <a:r>
              <a:rPr lang="en-CA" altLang="en-US" sz="2400" b="1" dirty="0" smtClean="0">
                <a:latin typeface="Arial" pitchFamily="34" charset="0"/>
              </a:rPr>
              <a:t>Renewably-derived Hydrogen </a:t>
            </a:r>
            <a:r>
              <a:rPr lang="en-CA" altLang="en-US" sz="2400" b="1" dirty="0">
                <a:latin typeface="Arial" pitchFamily="34" charset="0"/>
              </a:rPr>
              <a:t>blending with natural </a:t>
            </a:r>
            <a:r>
              <a:rPr lang="en-CA" altLang="en-US" sz="2400" b="1" dirty="0" smtClean="0">
                <a:latin typeface="Arial" pitchFamily="34" charset="0"/>
              </a:rPr>
              <a:t>gas, across the gas network</a:t>
            </a:r>
            <a:endParaRPr lang="en-CA" altLang="en-US" sz="2400" b="1" dirty="0">
              <a:latin typeface="Arial" pitchFamily="34" charset="0"/>
            </a:endParaRPr>
          </a:p>
          <a:p>
            <a:pPr>
              <a:buFont typeface="Wingdings" pitchFamily="2" charset="2"/>
              <a:buNone/>
            </a:pPr>
            <a:endParaRPr lang="en-CA" altLang="en-US" sz="2400" b="1" dirty="0" smtClean="0">
              <a:latin typeface="Arial" pitchFamily="34" charset="0"/>
            </a:endParaRPr>
          </a:p>
          <a:p>
            <a:pPr>
              <a:buFont typeface="Wingdings" pitchFamily="2" charset="2"/>
              <a:buNone/>
            </a:pPr>
            <a:r>
              <a:rPr lang="en-CA" altLang="en-US" sz="2400" b="1" dirty="0" smtClean="0">
                <a:latin typeface="Arial" pitchFamily="34" charset="0"/>
              </a:rPr>
              <a:t>Bio-fuels </a:t>
            </a:r>
            <a:r>
              <a:rPr lang="en-CA" altLang="en-US" sz="2400" b="1" dirty="0">
                <a:latin typeface="Arial" pitchFamily="34" charset="0"/>
              </a:rPr>
              <a:t>and bio-diesel (</a:t>
            </a:r>
            <a:r>
              <a:rPr lang="en-CA" altLang="en-US" sz="2400" b="1" dirty="0" smtClean="0">
                <a:latin typeface="Arial" pitchFamily="34" charset="0"/>
              </a:rPr>
              <a:t>liquids)</a:t>
            </a:r>
          </a:p>
          <a:p>
            <a:pPr>
              <a:buFont typeface="Wingdings" pitchFamily="2" charset="2"/>
              <a:buNone/>
            </a:pPr>
            <a:endParaRPr lang="en-CA" altLang="en-US" sz="2400" b="1" dirty="0" smtClean="0">
              <a:latin typeface="Arial" pitchFamily="34" charset="0"/>
            </a:endParaRPr>
          </a:p>
          <a:p>
            <a:pPr>
              <a:buFont typeface="Wingdings" pitchFamily="2" charset="2"/>
              <a:buNone/>
            </a:pPr>
            <a:r>
              <a:rPr lang="en-CA" altLang="en-US" sz="2400" b="1" dirty="0" smtClean="0">
                <a:latin typeface="Arial" pitchFamily="34" charset="0"/>
              </a:rPr>
              <a:t>Alcohols </a:t>
            </a:r>
            <a:r>
              <a:rPr lang="en-CA" altLang="en-US" sz="2400" b="1" dirty="0">
                <a:latin typeface="Arial" pitchFamily="34" charset="0"/>
              </a:rPr>
              <a:t>and </a:t>
            </a:r>
            <a:r>
              <a:rPr lang="en-CA" altLang="en-US" sz="2400" b="1" dirty="0" smtClean="0">
                <a:latin typeface="Arial" pitchFamily="34" charset="0"/>
              </a:rPr>
              <a:t>blends</a:t>
            </a:r>
            <a:endParaRPr lang="en-CA" altLang="en-US" sz="2400" b="1" dirty="0">
              <a:latin typeface="Arial" pitchFamily="34" charset="0"/>
            </a:endParaRPr>
          </a:p>
          <a:p>
            <a:pPr>
              <a:buFont typeface="Wingdings" pitchFamily="2" charset="2"/>
              <a:buNone/>
            </a:pPr>
            <a:endParaRPr lang="en-CA" altLang="en-US" sz="2400" b="1" dirty="0">
              <a:latin typeface="Arial" pitchFamily="34" charset="0"/>
            </a:endParaRPr>
          </a:p>
          <a:p>
            <a:pPr>
              <a:buFont typeface="Wingdings" pitchFamily="2" charset="2"/>
              <a:buNone/>
            </a:pPr>
            <a:r>
              <a:rPr lang="en-CA" altLang="en-US" sz="2400" b="1" dirty="0" smtClean="0">
                <a:latin typeface="Arial" pitchFamily="34" charset="0"/>
              </a:rPr>
              <a:t>Alternative </a:t>
            </a:r>
            <a:r>
              <a:rPr lang="en-CA" altLang="en-US" sz="2400" b="1" dirty="0">
                <a:latin typeface="Arial" pitchFamily="34" charset="0"/>
              </a:rPr>
              <a:t>solid fuels (corn, straw, </a:t>
            </a:r>
            <a:r>
              <a:rPr lang="en-CA" altLang="en-US" sz="2400" b="1" dirty="0" smtClean="0">
                <a:latin typeface="Arial" pitchFamily="34" charset="0"/>
              </a:rPr>
              <a:t>composite</a:t>
            </a:r>
            <a:r>
              <a:rPr lang="en-CA" altLang="en-US" sz="2400" b="1" dirty="0">
                <a:latin typeface="Arial" pitchFamily="34" charset="0"/>
              </a:rPr>
              <a:t> </a:t>
            </a:r>
            <a:r>
              <a:rPr lang="en-CA" altLang="en-US" sz="2400" b="1" dirty="0" smtClean="0">
                <a:latin typeface="Arial" pitchFamily="34" charset="0"/>
              </a:rPr>
              <a:t>…)</a:t>
            </a:r>
          </a:p>
          <a:p>
            <a:pPr>
              <a:buFont typeface="Wingdings" pitchFamily="2" charset="2"/>
              <a:buNone/>
            </a:pPr>
            <a:endParaRPr lang="en-CA" altLang="en-US" sz="2400" b="1" dirty="0">
              <a:latin typeface="Arial" pitchFamily="34" charset="0"/>
            </a:endParaRPr>
          </a:p>
          <a:p>
            <a:pPr>
              <a:buFont typeface="Wingdings" pitchFamily="2" charset="2"/>
              <a:buNone/>
            </a:pPr>
            <a:r>
              <a:rPr lang="en-CA" altLang="en-US" sz="2400" b="1" dirty="0" smtClean="0">
                <a:latin typeface="Arial" pitchFamily="34" charset="0"/>
              </a:rPr>
              <a:t>WASTE HEAT</a:t>
            </a:r>
            <a:endParaRPr lang="en-CA" altLang="en-US" sz="2400" b="1" dirty="0">
              <a:latin typeface="Arial" pitchFamily="34" charset="0"/>
            </a:endParaRPr>
          </a:p>
          <a:p>
            <a:pPr lvl="1"/>
            <a:endParaRPr lang="en-CA" altLang="en-US" sz="2400" b="1" dirty="0">
              <a:latin typeface="Arial" pitchFamily="34" charset="0"/>
            </a:endParaRPr>
          </a:p>
          <a:p>
            <a:pPr lvl="1"/>
            <a:endParaRPr lang="en-CA" altLang="en-US" b="1" dirty="0">
              <a:latin typeface="Arial" pitchFamily="34" charset="0"/>
            </a:endParaRPr>
          </a:p>
        </p:txBody>
      </p:sp>
      <p:pic>
        <p:nvPicPr>
          <p:cNvPr id="16179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56313" y="925513"/>
            <a:ext cx="2865437" cy="114935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61797" name="Object 5"/>
          <p:cNvGraphicFramePr>
            <a:graphicFrameLocks noGrp="1" noChangeAspect="1"/>
          </p:cNvGraphicFramePr>
          <p:nvPr>
            <p:ph sz="half" idx="2"/>
          </p:nvPr>
        </p:nvGraphicFramePr>
        <p:xfrm>
          <a:off x="6418263" y="2444750"/>
          <a:ext cx="1819275" cy="1831975"/>
        </p:xfrm>
        <a:graphic>
          <a:graphicData uri="http://schemas.openxmlformats.org/presentationml/2006/ole">
            <mc:AlternateContent xmlns:mc="http://schemas.openxmlformats.org/markup-compatibility/2006">
              <mc:Choice xmlns:v="urn:schemas-microsoft-com:vml" Requires="v">
                <p:oleObj spid="_x0000_s1127493" name="Photo Editor Photo" r:id="rId4" imgW="5458587" imgH="5495238" progId="MSPhotoEd.3">
                  <p:embed/>
                </p:oleObj>
              </mc:Choice>
              <mc:Fallback>
                <p:oleObj name="Photo Editor Photo" r:id="rId4" imgW="5458587" imgH="5495238" progId="MSPhotoEd.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18263" y="2444750"/>
                        <a:ext cx="1819275" cy="1831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701693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179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179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179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1795">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179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795" grpId="0"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8" name="Rectangle 6"/>
          <p:cNvSpPr>
            <a:spLocks noGrp="1" noChangeArrowheads="1"/>
          </p:cNvSpPr>
          <p:nvPr>
            <p:ph type="title"/>
          </p:nvPr>
        </p:nvSpPr>
        <p:spPr>
          <a:xfrm>
            <a:off x="762000" y="2057400"/>
            <a:ext cx="7772400" cy="1143000"/>
          </a:xfrm>
        </p:spPr>
        <p:txBody>
          <a:bodyPr/>
          <a:lstStyle/>
          <a:p>
            <a:pPr algn="ctr"/>
            <a:r>
              <a:rPr lang="en-CA" altLang="en-US" sz="3600" dirty="0">
                <a:solidFill>
                  <a:srgbClr val="FFFF00"/>
                </a:solidFill>
                <a:latin typeface="Arial" panose="020B0604020202020204" pitchFamily="34" charset="0"/>
                <a:cs typeface="Arial" panose="020B0604020202020204" pitchFamily="34" charset="0"/>
              </a:rPr>
              <a:t>Smart Energy </a:t>
            </a:r>
            <a:r>
              <a:rPr lang="en-CA" altLang="en-US" sz="3600" dirty="0" smtClean="0">
                <a:solidFill>
                  <a:srgbClr val="FFFF00"/>
                </a:solidFill>
                <a:latin typeface="Arial" panose="020B0604020202020204" pitchFamily="34" charset="0"/>
                <a:cs typeface="Arial" panose="020B0604020202020204" pitchFamily="34" charset="0"/>
              </a:rPr>
              <a:t>Networks</a:t>
            </a:r>
            <a:br>
              <a:rPr lang="en-CA" altLang="en-US" sz="3600" dirty="0" smtClean="0">
                <a:solidFill>
                  <a:srgbClr val="FFFF00"/>
                </a:solidFill>
                <a:latin typeface="Arial" panose="020B0604020202020204" pitchFamily="34" charset="0"/>
                <a:cs typeface="Arial" panose="020B0604020202020204" pitchFamily="34" charset="0"/>
              </a:rPr>
            </a:br>
            <a:r>
              <a:rPr lang="en-CA" altLang="en-US" sz="3600" dirty="0" smtClean="0">
                <a:latin typeface="Arial" panose="020B0604020202020204" pitchFamily="34" charset="0"/>
                <a:cs typeface="Arial" panose="020B0604020202020204" pitchFamily="34" charset="0"/>
              </a:rPr>
              <a:t> </a:t>
            </a:r>
            <a:r>
              <a:rPr lang="en-CA" altLang="en-US" sz="3600" dirty="0" smtClean="0">
                <a:latin typeface="Arial" panose="020B0604020202020204" pitchFamily="34" charset="0"/>
                <a:cs typeface="Arial" panose="020B0604020202020204" pitchFamily="34" charset="0"/>
              </a:rPr>
              <a:t/>
            </a:r>
            <a:br>
              <a:rPr lang="en-CA" altLang="en-US" sz="3600" dirty="0" smtClean="0">
                <a:latin typeface="Arial" panose="020B0604020202020204" pitchFamily="34" charset="0"/>
                <a:cs typeface="Arial" panose="020B0604020202020204" pitchFamily="34" charset="0"/>
              </a:rPr>
            </a:br>
            <a:r>
              <a:rPr lang="en-CA" altLang="en-US" sz="3600" dirty="0" smtClean="0">
                <a:latin typeface="Arial" panose="020B0604020202020204" pitchFamily="34" charset="0"/>
                <a:cs typeface="Arial" panose="020B0604020202020204" pitchFamily="34" charset="0"/>
              </a:rPr>
              <a:t>Homes </a:t>
            </a:r>
            <a:r>
              <a:rPr lang="en-CA" altLang="en-US" sz="3600" dirty="0">
                <a:latin typeface="Arial" panose="020B0604020202020204" pitchFamily="34" charset="0"/>
                <a:cs typeface="Arial" panose="020B0604020202020204" pitchFamily="34" charset="0"/>
              </a:rPr>
              <a:t>&amp; Communities: </a:t>
            </a:r>
            <a:r>
              <a:rPr lang="en-CA" altLang="en-US" sz="3600" dirty="0" smtClean="0">
                <a:latin typeface="Arial" panose="020B0604020202020204" pitchFamily="34" charset="0"/>
                <a:cs typeface="Arial" panose="020B0604020202020204" pitchFamily="34" charset="0"/>
              </a:rPr>
              <a:t/>
            </a:r>
            <a:br>
              <a:rPr lang="en-CA" altLang="en-US" sz="3600" dirty="0" smtClean="0">
                <a:latin typeface="Arial" panose="020B0604020202020204" pitchFamily="34" charset="0"/>
                <a:cs typeface="Arial" panose="020B0604020202020204" pitchFamily="34" charset="0"/>
              </a:rPr>
            </a:br>
            <a:r>
              <a:rPr lang="en-CA" altLang="en-US" sz="3200" b="1" dirty="0" smtClean="0">
                <a:latin typeface="Arial" panose="020B0604020202020204" pitchFamily="34" charset="0"/>
                <a:cs typeface="Arial" panose="020B0604020202020204" pitchFamily="34" charset="0"/>
              </a:rPr>
              <a:t>Heat</a:t>
            </a:r>
            <a:r>
              <a:rPr lang="en-CA" altLang="en-US" sz="3200" b="1" dirty="0">
                <a:latin typeface="Arial" panose="020B0604020202020204" pitchFamily="34" charset="0"/>
                <a:cs typeface="Arial" panose="020B0604020202020204" pitchFamily="34" charset="0"/>
              </a:rPr>
              <a:t>, Electricity, Fuel</a:t>
            </a:r>
          </a:p>
        </p:txBody>
      </p:sp>
      <p:sp>
        <p:nvSpPr>
          <p:cNvPr id="2" name="TextBox 1"/>
          <p:cNvSpPr txBox="1"/>
          <p:nvPr/>
        </p:nvSpPr>
        <p:spPr>
          <a:xfrm>
            <a:off x="1295400" y="5715000"/>
            <a:ext cx="533400" cy="246221"/>
          </a:xfrm>
          <a:prstGeom prst="rect">
            <a:avLst/>
          </a:prstGeom>
          <a:noFill/>
        </p:spPr>
        <p:txBody>
          <a:bodyPr wrap="square" rtlCol="0">
            <a:spAutoFit/>
          </a:bodyPr>
          <a:lstStyle/>
          <a:p>
            <a:r>
              <a:rPr lang="en-CA" sz="1000" dirty="0" smtClean="0">
                <a:solidFill>
                  <a:schemeClr val="bg1">
                    <a:lumMod val="95000"/>
                    <a:lumOff val="5000"/>
                  </a:schemeClr>
                </a:solidFill>
              </a:rPr>
              <a:t>Wind</a:t>
            </a:r>
            <a:endParaRPr lang="en-CA" sz="1000" dirty="0">
              <a:solidFill>
                <a:schemeClr val="bg1">
                  <a:lumMod val="95000"/>
                  <a:lumOff val="5000"/>
                </a:schemeClr>
              </a:solidFill>
            </a:endParaRPr>
          </a:p>
        </p:txBody>
      </p:sp>
    </p:spTree>
    <p:extLst>
      <p:ext uri="{BB962C8B-B14F-4D97-AF65-F5344CB8AC3E}">
        <p14:creationId xmlns:p14="http://schemas.microsoft.com/office/powerpoint/2010/main" val="88136053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9637" name="Object 5"/>
          <p:cNvGraphicFramePr>
            <a:graphicFrameLocks noGrp="1" noChangeAspect="1"/>
          </p:cNvGraphicFramePr>
          <p:nvPr>
            <p:ph idx="4294967295"/>
            <p:extLst>
              <p:ext uri="{D42A27DB-BD31-4B8C-83A1-F6EECF244321}">
                <p14:modId xmlns:p14="http://schemas.microsoft.com/office/powerpoint/2010/main" val="3684151807"/>
              </p:ext>
            </p:extLst>
          </p:nvPr>
        </p:nvGraphicFramePr>
        <p:xfrm>
          <a:off x="-25400" y="-149225"/>
          <a:ext cx="9169400" cy="6872288"/>
        </p:xfrm>
        <a:graphic>
          <a:graphicData uri="http://schemas.openxmlformats.org/presentationml/2006/ole">
            <mc:AlternateContent xmlns:mc="http://schemas.openxmlformats.org/markup-compatibility/2006">
              <mc:Choice xmlns:v="urn:schemas-microsoft-com:vml" Requires="v">
                <p:oleObj spid="_x0000_s1132548" name="Presentation" r:id="rId3" imgW="4068276" imgH="3050327" progId="PowerPoint.Show.8">
                  <p:embed/>
                </p:oleObj>
              </mc:Choice>
              <mc:Fallback>
                <p:oleObj name="Presentation" r:id="rId3" imgW="4068276" imgH="3050327" progId="PowerPoint.Show.8">
                  <p:embed/>
                  <p:pic>
                    <p:nvPicPr>
                      <p:cNvPr id="0" name=""/>
                      <p:cNvPicPr>
                        <a:picLocks noChangeAspect="1" noChangeArrowheads="1"/>
                      </p:cNvPicPr>
                      <p:nvPr/>
                    </p:nvPicPr>
                    <p:blipFill>
                      <a:blip r:embed="rId4"/>
                      <a:srcRect/>
                      <a:stretch>
                        <a:fillRect/>
                      </a:stretch>
                    </p:blipFill>
                    <p:spPr bwMode="auto">
                      <a:xfrm>
                        <a:off x="-25400" y="-149225"/>
                        <a:ext cx="9169400" cy="6872288"/>
                      </a:xfrm>
                      <a:prstGeom prst="rect">
                        <a:avLst/>
                      </a:prstGeom>
                      <a:noFill/>
                      <a:ln>
                        <a:noFill/>
                      </a:ln>
                      <a:effectLst/>
                      <a:extLst/>
                    </p:spPr>
                  </p:pic>
                </p:oleObj>
              </mc:Fallback>
            </mc:AlternateContent>
          </a:graphicData>
        </a:graphic>
      </p:graphicFrame>
      <p:sp>
        <p:nvSpPr>
          <p:cNvPr id="2" name="TextBox 1"/>
          <p:cNvSpPr txBox="1"/>
          <p:nvPr/>
        </p:nvSpPr>
        <p:spPr>
          <a:xfrm>
            <a:off x="164384" y="5529584"/>
            <a:ext cx="762000" cy="341632"/>
          </a:xfrm>
          <a:prstGeom prst="rect">
            <a:avLst/>
          </a:prstGeom>
          <a:noFill/>
        </p:spPr>
        <p:txBody>
          <a:bodyPr wrap="square" rtlCol="0">
            <a:spAutoFit/>
          </a:bodyPr>
          <a:lstStyle/>
          <a:p>
            <a:r>
              <a:rPr lang="en-CA" sz="1620" dirty="0" smtClean="0">
                <a:solidFill>
                  <a:schemeClr val="bg1">
                    <a:lumMod val="95000"/>
                    <a:lumOff val="5000"/>
                  </a:schemeClr>
                </a:solidFill>
              </a:rPr>
              <a:t>Wind</a:t>
            </a:r>
            <a:endParaRPr lang="en-CA" sz="1620" dirty="0">
              <a:solidFill>
                <a:schemeClr val="bg1">
                  <a:lumMod val="95000"/>
                  <a:lumOff val="5000"/>
                </a:schemeClr>
              </a:solidFill>
            </a:endParaRPr>
          </a:p>
        </p:txBody>
      </p:sp>
      <p:sp>
        <p:nvSpPr>
          <p:cNvPr id="7" name="Rectangle 6"/>
          <p:cNvSpPr/>
          <p:nvPr/>
        </p:nvSpPr>
        <p:spPr>
          <a:xfrm>
            <a:off x="1910038" y="0"/>
            <a:ext cx="4043094" cy="492443"/>
          </a:xfrm>
          <a:prstGeom prst="rect">
            <a:avLst/>
          </a:prstGeom>
        </p:spPr>
        <p:txBody>
          <a:bodyPr wrap="none">
            <a:spAutoFit/>
          </a:bodyPr>
          <a:lstStyle/>
          <a:p>
            <a:r>
              <a:rPr lang="en-CA" altLang="en-US" sz="2600" dirty="0">
                <a:solidFill>
                  <a:schemeClr val="bg1">
                    <a:lumMod val="95000"/>
                    <a:lumOff val="5000"/>
                  </a:schemeClr>
                </a:solidFill>
                <a:latin typeface="Arial" panose="020B0604020202020204" pitchFamily="34" charset="0"/>
                <a:cs typeface="Arial" panose="020B0604020202020204" pitchFamily="34" charset="0"/>
              </a:rPr>
              <a:t>Smart Energy Networks </a:t>
            </a:r>
            <a:endParaRPr lang="en-CA" sz="2600" dirty="0">
              <a:solidFill>
                <a:schemeClr val="bg1">
                  <a:lumMod val="95000"/>
                  <a:lumOff val="5000"/>
                </a:schemeClr>
              </a:solidFill>
            </a:endParaRPr>
          </a:p>
        </p:txBody>
      </p:sp>
      <p:pic>
        <p:nvPicPr>
          <p:cNvPr id="10" name="Picture 25" descr="Wind Turbin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26384" y="5606228"/>
            <a:ext cx="352148" cy="5299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042285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752600"/>
            <a:ext cx="7772400" cy="1143000"/>
          </a:xfrm>
        </p:spPr>
        <p:txBody>
          <a:bodyPr/>
          <a:lstStyle/>
          <a:p>
            <a:r>
              <a:rPr lang="en-CA" b="1" dirty="0" smtClean="0"/>
              <a:t>What do I mean by </a:t>
            </a:r>
            <a:br>
              <a:rPr lang="en-CA" b="1" dirty="0" smtClean="0"/>
            </a:br>
            <a:r>
              <a:rPr lang="en-CA" b="1" dirty="0" smtClean="0"/>
              <a:t>“Net Zero</a:t>
            </a:r>
            <a:r>
              <a:rPr lang="en-CA" dirty="0" smtClean="0"/>
              <a:t>”</a:t>
            </a:r>
            <a:endParaRPr lang="en-CA" dirty="0"/>
          </a:p>
        </p:txBody>
      </p:sp>
    </p:spTree>
    <p:extLst>
      <p:ext uri="{BB962C8B-B14F-4D97-AF65-F5344CB8AC3E}">
        <p14:creationId xmlns:p14="http://schemas.microsoft.com/office/powerpoint/2010/main" val="357411656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2370" name="Rectangle 2"/>
          <p:cNvSpPr>
            <a:spLocks noGrp="1" noChangeArrowheads="1"/>
          </p:cNvSpPr>
          <p:nvPr>
            <p:ph type="title"/>
          </p:nvPr>
        </p:nvSpPr>
        <p:spPr>
          <a:xfrm>
            <a:off x="685800" y="0"/>
            <a:ext cx="7772400" cy="1143000"/>
          </a:xfrm>
        </p:spPr>
        <p:txBody>
          <a:bodyPr/>
          <a:lstStyle/>
          <a:p>
            <a:pPr algn="l"/>
            <a:r>
              <a:rPr lang="en-US" altLang="en-US" sz="3600" b="1" dirty="0">
                <a:solidFill>
                  <a:srgbClr val="FFFF00"/>
                </a:solidFill>
                <a:latin typeface="Arial" panose="020B0604020202020204" pitchFamily="34" charset="0"/>
                <a:cs typeface="Arial" panose="020B0604020202020204" pitchFamily="34" charset="0"/>
              </a:rPr>
              <a:t>Summary</a:t>
            </a:r>
          </a:p>
        </p:txBody>
      </p:sp>
      <p:sp>
        <p:nvSpPr>
          <p:cNvPr id="1082371" name="Rectangle 3"/>
          <p:cNvSpPr>
            <a:spLocks noGrp="1" noChangeArrowheads="1"/>
          </p:cNvSpPr>
          <p:nvPr>
            <p:ph type="body" idx="1"/>
          </p:nvPr>
        </p:nvSpPr>
        <p:spPr>
          <a:xfrm>
            <a:off x="304800" y="914400"/>
            <a:ext cx="8610600" cy="6324600"/>
          </a:xfrm>
        </p:spPr>
        <p:txBody>
          <a:bodyPr/>
          <a:lstStyle/>
          <a:p>
            <a:pPr>
              <a:lnSpc>
                <a:spcPct val="80000"/>
              </a:lnSpc>
            </a:pPr>
            <a:r>
              <a:rPr lang="en-US" altLang="en-US" sz="1900" b="1" dirty="0" smtClean="0">
                <a:latin typeface="Arial" charset="0"/>
              </a:rPr>
              <a:t>Integrated, Hybrid Technologies offering high modulation in output, offer superior means to utilize renewable energy resources and to move to low to net zero energy homes, buildings and communities.  </a:t>
            </a:r>
          </a:p>
          <a:p>
            <a:pPr>
              <a:lnSpc>
                <a:spcPct val="80000"/>
              </a:lnSpc>
            </a:pPr>
            <a:endParaRPr lang="en-US" altLang="en-US" sz="1900" b="1" dirty="0">
              <a:latin typeface="Arial" charset="0"/>
            </a:endParaRPr>
          </a:p>
          <a:p>
            <a:pPr>
              <a:lnSpc>
                <a:spcPct val="80000"/>
              </a:lnSpc>
            </a:pPr>
            <a:r>
              <a:rPr lang="en-US" altLang="en-US" sz="1900" b="1" dirty="0" smtClean="0">
                <a:latin typeface="Arial" charset="0"/>
              </a:rPr>
              <a:t>High efficiency woodstoves, </a:t>
            </a:r>
            <a:r>
              <a:rPr lang="en-US" altLang="en-US" sz="1900" b="1" dirty="0">
                <a:latin typeface="Arial" charset="0"/>
              </a:rPr>
              <a:t>c</a:t>
            </a:r>
            <a:r>
              <a:rPr lang="en-US" altLang="en-US" sz="1900" b="1" dirty="0" smtClean="0">
                <a:latin typeface="Arial" charset="0"/>
              </a:rPr>
              <a:t>oupled with high performing </a:t>
            </a:r>
            <a:r>
              <a:rPr lang="en-US" altLang="en-US" sz="1900" b="1" dirty="0" err="1" smtClean="0">
                <a:latin typeface="Arial" charset="0"/>
              </a:rPr>
              <a:t>minisplits</a:t>
            </a:r>
            <a:r>
              <a:rPr lang="en-US" altLang="en-US" sz="1900" b="1" dirty="0" smtClean="0">
                <a:latin typeface="Arial" charset="0"/>
              </a:rPr>
              <a:t> look like an interesting, efficient, pleasant and comfortable pathway towards net zero for many homes</a:t>
            </a:r>
          </a:p>
          <a:p>
            <a:pPr>
              <a:lnSpc>
                <a:spcPct val="80000"/>
              </a:lnSpc>
            </a:pPr>
            <a:endParaRPr lang="en-US" altLang="en-US" sz="1900" b="1" dirty="0">
              <a:latin typeface="Arial" charset="0"/>
            </a:endParaRPr>
          </a:p>
          <a:p>
            <a:pPr>
              <a:lnSpc>
                <a:spcPct val="80000"/>
              </a:lnSpc>
            </a:pPr>
            <a:r>
              <a:rPr lang="en-US" altLang="en-US" sz="1900" b="1" dirty="0" smtClean="0">
                <a:latin typeface="Arial" charset="0"/>
              </a:rPr>
              <a:t>Energy storage for both heat and electricity offers the means to more effectively to utilize renewables and other energy forms much more effectively</a:t>
            </a:r>
          </a:p>
          <a:p>
            <a:pPr marL="0" indent="0">
              <a:lnSpc>
                <a:spcPct val="80000"/>
              </a:lnSpc>
              <a:buNone/>
            </a:pPr>
            <a:endParaRPr lang="en-US" altLang="en-US" sz="1900" b="1" dirty="0">
              <a:latin typeface="Arial" charset="0"/>
            </a:endParaRPr>
          </a:p>
          <a:p>
            <a:pPr>
              <a:lnSpc>
                <a:spcPct val="80000"/>
              </a:lnSpc>
            </a:pPr>
            <a:r>
              <a:rPr lang="en-US" altLang="en-US" sz="1900" b="1" dirty="0" smtClean="0">
                <a:latin typeface="Arial" charset="0"/>
              </a:rPr>
              <a:t>With natural gas appearing to be available for a long time at low prices (despite the little blip at the moment), efforts should be made to integrate renewables with gas, to ensure a smooth long term transition to a renewable energy economy.   </a:t>
            </a:r>
          </a:p>
          <a:p>
            <a:pPr>
              <a:lnSpc>
                <a:spcPct val="80000"/>
              </a:lnSpc>
            </a:pPr>
            <a:endParaRPr lang="en-US" altLang="en-US" sz="1900" b="1" dirty="0">
              <a:latin typeface="Arial" charset="0"/>
            </a:endParaRPr>
          </a:p>
          <a:p>
            <a:pPr>
              <a:lnSpc>
                <a:spcPct val="80000"/>
              </a:lnSpc>
            </a:pPr>
            <a:r>
              <a:rPr lang="en-US" altLang="en-US" sz="1900" b="1" dirty="0" smtClean="0">
                <a:latin typeface="Arial" charset="0"/>
              </a:rPr>
              <a:t>Smart Energy Networks, both at the local (house) and community level, are intelligent way to effectively use all our energy resources to their utmost, while minimizing GHGs and moving to overall net zero.</a:t>
            </a:r>
          </a:p>
          <a:p>
            <a:pPr>
              <a:lnSpc>
                <a:spcPct val="80000"/>
              </a:lnSpc>
            </a:pPr>
            <a:endParaRPr lang="en-US" altLang="en-US" sz="1900" b="1" dirty="0">
              <a:latin typeface="Arial" charset="0"/>
            </a:endParaRPr>
          </a:p>
          <a:p>
            <a:pPr>
              <a:lnSpc>
                <a:spcPct val="80000"/>
              </a:lnSpc>
              <a:buFontTx/>
              <a:buNone/>
            </a:pPr>
            <a:endParaRPr lang="en-US" altLang="en-US" sz="1900" b="1" dirty="0">
              <a:latin typeface="Arial" charset="0"/>
            </a:endParaRPr>
          </a:p>
        </p:txBody>
      </p:sp>
    </p:spTree>
    <p:extLst>
      <p:ext uri="{BB962C8B-B14F-4D97-AF65-F5344CB8AC3E}">
        <p14:creationId xmlns:p14="http://schemas.microsoft.com/office/powerpoint/2010/main" val="235936707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Review of Objectives (1)</a:t>
            </a:r>
            <a:endParaRPr lang="en-CA" dirty="0"/>
          </a:p>
        </p:txBody>
      </p:sp>
      <p:sp>
        <p:nvSpPr>
          <p:cNvPr id="3" name="Content Placeholder 2"/>
          <p:cNvSpPr>
            <a:spLocks noGrp="1"/>
          </p:cNvSpPr>
          <p:nvPr>
            <p:ph idx="1"/>
          </p:nvPr>
        </p:nvSpPr>
        <p:spPr/>
        <p:txBody>
          <a:bodyPr/>
          <a:lstStyle/>
          <a:p>
            <a:pPr>
              <a:lnSpc>
                <a:spcPct val="115000"/>
              </a:lnSpc>
              <a:spcAft>
                <a:spcPts val="0"/>
              </a:spcAft>
            </a:pPr>
            <a:r>
              <a:rPr lang="en-US" sz="2400" b="1" dirty="0" smtClean="0">
                <a:latin typeface="Calibri"/>
                <a:ea typeface="Calibri"/>
                <a:cs typeface="Calibri"/>
              </a:rPr>
              <a:t>Understand the distinction and opportunities with combined, integrated and hybrid energy systems</a:t>
            </a:r>
          </a:p>
          <a:p>
            <a:pPr>
              <a:lnSpc>
                <a:spcPct val="115000"/>
              </a:lnSpc>
              <a:spcAft>
                <a:spcPts val="0"/>
              </a:spcAft>
            </a:pPr>
            <a:r>
              <a:rPr lang="en-US" sz="2400" b="1" dirty="0" smtClean="0">
                <a:latin typeface="Calibri"/>
                <a:ea typeface="Calibri"/>
                <a:cs typeface="Calibri"/>
              </a:rPr>
              <a:t>Appreciate </a:t>
            </a:r>
            <a:r>
              <a:rPr lang="en-US" sz="2400" b="1" dirty="0">
                <a:latin typeface="Calibri"/>
                <a:ea typeface="Calibri"/>
                <a:cs typeface="Calibri"/>
              </a:rPr>
              <a:t>range of advanced </a:t>
            </a:r>
            <a:r>
              <a:rPr lang="en-US" sz="2400" b="1" dirty="0" smtClean="0">
                <a:latin typeface="Calibri"/>
                <a:ea typeface="Calibri"/>
                <a:cs typeface="Calibri"/>
              </a:rPr>
              <a:t>hybrid </a:t>
            </a:r>
            <a:r>
              <a:rPr lang="en-US" sz="2400" b="1" dirty="0">
                <a:latin typeface="Calibri"/>
                <a:ea typeface="Calibri"/>
                <a:cs typeface="Calibri"/>
              </a:rPr>
              <a:t>energy systems that can effectively &amp; efficiently provide heat, ventilation, and even electricity, while integrating renewables and low-to-zero C-emitting fuels</a:t>
            </a:r>
            <a:endParaRPr lang="en-CA" sz="2400" b="1" dirty="0">
              <a:latin typeface="Calibri"/>
              <a:ea typeface="Times New Roman"/>
              <a:cs typeface="Times New Roman"/>
            </a:endParaRPr>
          </a:p>
          <a:p>
            <a:pPr>
              <a:lnSpc>
                <a:spcPct val="115000"/>
              </a:lnSpc>
              <a:spcAft>
                <a:spcPts val="0"/>
              </a:spcAft>
            </a:pPr>
            <a:r>
              <a:rPr lang="en-US" sz="2400" b="1" dirty="0" smtClean="0">
                <a:latin typeface="Calibri"/>
                <a:ea typeface="Calibri"/>
                <a:cs typeface="Calibri"/>
              </a:rPr>
              <a:t>Understand </a:t>
            </a:r>
            <a:r>
              <a:rPr lang="en-US" sz="2400" b="1" dirty="0">
                <a:latin typeface="Calibri"/>
                <a:ea typeface="Calibri"/>
                <a:cs typeface="Calibri"/>
              </a:rPr>
              <a:t>the drawbacks of certain </a:t>
            </a:r>
            <a:r>
              <a:rPr lang="en-US" sz="2400" b="1" dirty="0" smtClean="0">
                <a:latin typeface="Calibri"/>
                <a:ea typeface="Calibri"/>
                <a:cs typeface="Calibri"/>
              </a:rPr>
              <a:t>energy sources, technologies </a:t>
            </a:r>
            <a:r>
              <a:rPr lang="en-US" sz="2400" b="1" dirty="0">
                <a:latin typeface="Calibri"/>
                <a:ea typeface="Calibri"/>
                <a:cs typeface="Calibri"/>
              </a:rPr>
              <a:t>and </a:t>
            </a:r>
            <a:r>
              <a:rPr lang="en-US" sz="2400" b="1" dirty="0" smtClean="0">
                <a:latin typeface="Calibri"/>
                <a:ea typeface="Calibri"/>
                <a:cs typeface="Calibri"/>
              </a:rPr>
              <a:t>directions</a:t>
            </a:r>
            <a:endParaRPr lang="en-CA" sz="2400" b="1" dirty="0">
              <a:latin typeface="Calibri"/>
              <a:ea typeface="Times New Roman"/>
              <a:cs typeface="Times New Roman"/>
            </a:endParaRPr>
          </a:p>
        </p:txBody>
      </p:sp>
    </p:spTree>
    <p:extLst>
      <p:ext uri="{BB962C8B-B14F-4D97-AF65-F5344CB8AC3E}">
        <p14:creationId xmlns:p14="http://schemas.microsoft.com/office/powerpoint/2010/main" val="347156183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Review </a:t>
            </a:r>
            <a:r>
              <a:rPr lang="en-CA" dirty="0" err="1" smtClean="0"/>
              <a:t>ofLearning</a:t>
            </a:r>
            <a:r>
              <a:rPr lang="en-CA" dirty="0" smtClean="0"/>
              <a:t> Objectives (2)</a:t>
            </a:r>
            <a:endParaRPr lang="en-CA" dirty="0"/>
          </a:p>
        </p:txBody>
      </p:sp>
      <p:sp>
        <p:nvSpPr>
          <p:cNvPr id="3" name="Content Placeholder 2"/>
          <p:cNvSpPr>
            <a:spLocks noGrp="1"/>
          </p:cNvSpPr>
          <p:nvPr>
            <p:ph idx="1"/>
          </p:nvPr>
        </p:nvSpPr>
        <p:spPr/>
        <p:txBody>
          <a:bodyPr/>
          <a:lstStyle/>
          <a:p>
            <a:pPr>
              <a:lnSpc>
                <a:spcPct val="115000"/>
              </a:lnSpc>
              <a:spcAft>
                <a:spcPts val="0"/>
              </a:spcAft>
            </a:pPr>
            <a:r>
              <a:rPr lang="en-US" sz="2400" b="1" dirty="0" smtClean="0">
                <a:latin typeface="Calibri"/>
                <a:ea typeface="Calibri"/>
                <a:cs typeface="Calibri"/>
              </a:rPr>
              <a:t>Appreciate </a:t>
            </a:r>
            <a:r>
              <a:rPr lang="en-US" sz="2400" b="1" dirty="0">
                <a:latin typeface="Calibri"/>
                <a:ea typeface="Calibri"/>
                <a:cs typeface="Calibri"/>
              </a:rPr>
              <a:t>how </a:t>
            </a:r>
            <a:r>
              <a:rPr lang="en-US" sz="2400" b="1" dirty="0" smtClean="0">
                <a:latin typeface="Calibri"/>
                <a:ea typeface="Calibri"/>
                <a:cs typeface="Calibri"/>
              </a:rPr>
              <a:t>energy </a:t>
            </a:r>
            <a:r>
              <a:rPr lang="en-US" sz="2400" b="1" dirty="0">
                <a:latin typeface="Calibri"/>
                <a:ea typeface="Calibri"/>
                <a:cs typeface="Calibri"/>
              </a:rPr>
              <a:t>storage and renewably-derived fuels can allow effective utilization of intermittent or seasonally-variable renewable energy (solar, wind), when coupled with  hybrid technologies</a:t>
            </a:r>
            <a:endParaRPr lang="en-CA" sz="2400" b="1" dirty="0">
              <a:latin typeface="Calibri"/>
              <a:ea typeface="Times New Roman"/>
              <a:cs typeface="Times New Roman"/>
            </a:endParaRPr>
          </a:p>
          <a:p>
            <a:pPr>
              <a:lnSpc>
                <a:spcPct val="115000"/>
              </a:lnSpc>
              <a:spcAft>
                <a:spcPts val="0"/>
              </a:spcAft>
            </a:pPr>
            <a:r>
              <a:rPr lang="en-US" sz="2400" b="1" dirty="0" smtClean="0">
                <a:latin typeface="Calibri"/>
                <a:ea typeface="Calibri"/>
                <a:cs typeface="Calibri"/>
              </a:rPr>
              <a:t>Be </a:t>
            </a:r>
            <a:r>
              <a:rPr lang="en-US" sz="2400" b="1" dirty="0">
                <a:latin typeface="Calibri"/>
                <a:ea typeface="Calibri"/>
                <a:cs typeface="Calibri"/>
              </a:rPr>
              <a:t>better able to specify energy systems to move </a:t>
            </a:r>
            <a:r>
              <a:rPr lang="en-US" sz="2400" b="1" dirty="0" smtClean="0">
                <a:latin typeface="Calibri"/>
                <a:ea typeface="Calibri"/>
                <a:cs typeface="Calibri"/>
              </a:rPr>
              <a:t>new and existing homes </a:t>
            </a:r>
            <a:r>
              <a:rPr lang="en-US" sz="2400" b="1" dirty="0">
                <a:latin typeface="Calibri"/>
                <a:ea typeface="Calibri"/>
                <a:cs typeface="Calibri"/>
              </a:rPr>
              <a:t>and building clusters toward net-zero</a:t>
            </a:r>
            <a:endParaRPr lang="en-CA" sz="2400" b="1" dirty="0">
              <a:latin typeface="Calibri"/>
              <a:ea typeface="Times New Roman"/>
              <a:cs typeface="Times New Roman"/>
            </a:endParaRPr>
          </a:p>
          <a:p>
            <a:endParaRPr lang="en-CA" sz="2400" b="1" dirty="0"/>
          </a:p>
        </p:txBody>
      </p:sp>
    </p:spTree>
    <p:extLst>
      <p:ext uri="{BB962C8B-B14F-4D97-AF65-F5344CB8AC3E}">
        <p14:creationId xmlns:p14="http://schemas.microsoft.com/office/powerpoint/2010/main" val="130436730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4418" name="Rectangle 2"/>
          <p:cNvSpPr>
            <a:spLocks noGrp="1" noChangeArrowheads="1"/>
          </p:cNvSpPr>
          <p:nvPr>
            <p:ph type="title"/>
          </p:nvPr>
        </p:nvSpPr>
        <p:spPr>
          <a:xfrm>
            <a:off x="762000" y="2895600"/>
            <a:ext cx="7772400" cy="1143000"/>
          </a:xfrm>
        </p:spPr>
        <p:txBody>
          <a:bodyPr/>
          <a:lstStyle/>
          <a:p>
            <a:r>
              <a:rPr lang="en-US" altLang="en-US" sz="3600" b="1" dirty="0"/>
              <a:t>If further questions,</a:t>
            </a:r>
            <a:br>
              <a:rPr lang="en-US" altLang="en-US" sz="3600" b="1" dirty="0"/>
            </a:br>
            <a:r>
              <a:rPr lang="en-US" altLang="en-US" sz="3600" b="1" dirty="0"/>
              <a:t/>
            </a:r>
            <a:br>
              <a:rPr lang="en-US" altLang="en-US" sz="3600" b="1" dirty="0"/>
            </a:br>
            <a:r>
              <a:rPr lang="en-US" altLang="en-US" sz="3200" b="1" dirty="0"/>
              <a:t>contact me (Skip Hayden)</a:t>
            </a:r>
            <a:br>
              <a:rPr lang="en-US" altLang="en-US" sz="3200" b="1" dirty="0"/>
            </a:br>
            <a:r>
              <a:rPr lang="en-US" altLang="en-US" sz="3200" b="1" dirty="0" smtClean="0"/>
              <a:t>Renewables &amp; Integrated </a:t>
            </a:r>
            <a:r>
              <a:rPr lang="en-US" altLang="en-US" sz="3200" b="1" dirty="0"/>
              <a:t>Energy </a:t>
            </a:r>
            <a:r>
              <a:rPr lang="en-US" altLang="en-US" sz="3200" b="1" dirty="0" smtClean="0"/>
              <a:t>Systems</a:t>
            </a:r>
            <a:r>
              <a:rPr lang="en-US" altLang="en-US" sz="3200" b="1" dirty="0"/>
              <a:t/>
            </a:r>
            <a:br>
              <a:rPr lang="en-US" altLang="en-US" sz="3200" b="1" dirty="0"/>
            </a:br>
            <a:r>
              <a:rPr lang="en-US" altLang="en-US" sz="3200" b="1" dirty="0"/>
              <a:t/>
            </a:r>
            <a:br>
              <a:rPr lang="en-US" altLang="en-US" sz="3200" b="1" dirty="0"/>
            </a:br>
            <a:r>
              <a:rPr lang="en-US" altLang="en-US" sz="3200" b="1" dirty="0" err="1"/>
              <a:t>tel</a:t>
            </a:r>
            <a:r>
              <a:rPr lang="en-US" altLang="en-US" sz="3200" b="1" dirty="0"/>
              <a:t>: (613) </a:t>
            </a:r>
            <a:r>
              <a:rPr lang="en-US" altLang="en-US" sz="3200" b="1" dirty="0" smtClean="0"/>
              <a:t>829 9896</a:t>
            </a:r>
            <a:r>
              <a:rPr lang="en-US" altLang="en-US" sz="3200" b="1" dirty="0"/>
              <a:t/>
            </a:r>
            <a:br>
              <a:rPr lang="en-US" altLang="en-US" sz="3200" b="1" dirty="0"/>
            </a:br>
            <a:r>
              <a:rPr lang="en-US" altLang="en-US" sz="3200" b="1" dirty="0"/>
              <a:t>fax: (613) 992 9335</a:t>
            </a:r>
            <a:br>
              <a:rPr lang="en-US" altLang="en-US" sz="3200" b="1" dirty="0"/>
            </a:br>
            <a:r>
              <a:rPr lang="en-US" altLang="en-US" sz="3200" b="1" dirty="0"/>
              <a:t>e-mail: skip.hayden@nrcan.gc.ca</a:t>
            </a:r>
            <a:br>
              <a:rPr lang="en-US" altLang="en-US" sz="3200" b="1" dirty="0"/>
            </a:br>
            <a:r>
              <a:rPr lang="en-US" altLang="en-US" b="1" dirty="0"/>
              <a:t/>
            </a:r>
            <a:br>
              <a:rPr lang="en-US" altLang="en-US" b="1" dirty="0"/>
            </a:br>
            <a:r>
              <a:rPr lang="en-US" altLang="en-US" sz="3600" b="1" dirty="0"/>
              <a:t/>
            </a:r>
            <a:br>
              <a:rPr lang="en-US" altLang="en-US" sz="3600" b="1" dirty="0"/>
            </a:br>
            <a:r>
              <a:rPr lang="en-US" altLang="en-US" sz="3600" b="1" dirty="0"/>
              <a:t/>
            </a:r>
            <a:br>
              <a:rPr lang="en-US" altLang="en-US" sz="3600" b="1" dirty="0"/>
            </a:br>
            <a:endParaRPr lang="en-US" altLang="en-US" dirty="0"/>
          </a:p>
        </p:txBody>
      </p:sp>
      <p:graphicFrame>
        <p:nvGraphicFramePr>
          <p:cNvPr id="1084419" name="Object 3"/>
          <p:cNvGraphicFramePr>
            <a:graphicFrameLocks noChangeAspect="1"/>
          </p:cNvGraphicFramePr>
          <p:nvPr/>
        </p:nvGraphicFramePr>
        <p:xfrm>
          <a:off x="4343400" y="5715000"/>
          <a:ext cx="474663" cy="742950"/>
        </p:xfrm>
        <a:graphic>
          <a:graphicData uri="http://schemas.openxmlformats.org/presentationml/2006/ole">
            <mc:AlternateContent xmlns:mc="http://schemas.openxmlformats.org/markup-compatibility/2006">
              <mc:Choice xmlns:v="urn:schemas-microsoft-com:vml" Requires="v">
                <p:oleObj spid="_x0000_s1131537" name="Clip" r:id="rId3" imgW="2213280" imgH="3468960" progId="MS_ClipArt_Gallery.2">
                  <p:embed/>
                </p:oleObj>
              </mc:Choice>
              <mc:Fallback>
                <p:oleObj name="Clip" r:id="rId3" imgW="2213280" imgH="3468960" progId="MS_ClipArt_Gallery.2">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43400" y="5715000"/>
                        <a:ext cx="474663" cy="742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3962872013"/>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5138" name="Rectangle 2"/>
          <p:cNvSpPr>
            <a:spLocks noGrp="1" noChangeArrowheads="1"/>
          </p:cNvSpPr>
          <p:nvPr>
            <p:ph type="ctrTitle"/>
          </p:nvPr>
        </p:nvSpPr>
        <p:spPr>
          <a:xfrm>
            <a:off x="533400" y="381000"/>
            <a:ext cx="7772400" cy="1143000"/>
          </a:xfrm>
        </p:spPr>
        <p:txBody>
          <a:bodyPr/>
          <a:lstStyle/>
          <a:p>
            <a:r>
              <a:rPr lang="en-US" altLang="en-US" b="1"/>
              <a:t>Fuel Energy Contents</a:t>
            </a:r>
            <a:endParaRPr lang="en-US" altLang="en-US"/>
          </a:p>
        </p:txBody>
      </p:sp>
      <p:sp>
        <p:nvSpPr>
          <p:cNvPr id="1115139" name="Rectangle 3"/>
          <p:cNvSpPr>
            <a:spLocks noGrp="1" noChangeArrowheads="1"/>
          </p:cNvSpPr>
          <p:nvPr>
            <p:ph type="subTitle" idx="1"/>
          </p:nvPr>
        </p:nvSpPr>
        <p:spPr>
          <a:xfrm>
            <a:off x="838200" y="1524000"/>
            <a:ext cx="7086600" cy="1752600"/>
          </a:xfrm>
        </p:spPr>
        <p:txBody>
          <a:bodyPr/>
          <a:lstStyle/>
          <a:p>
            <a:pPr algn="l"/>
            <a:r>
              <a:rPr lang="en-US" altLang="en-US" b="1">
                <a:latin typeface="Arial" charset="0"/>
              </a:rPr>
              <a:t>Heating Oil		140 kBtu/gal</a:t>
            </a:r>
          </a:p>
          <a:p>
            <a:pPr algn="l"/>
            <a:r>
              <a:rPr lang="en-US" altLang="en-US" b="1">
                <a:latin typeface="Arial" charset="0"/>
              </a:rPr>
              <a:t>Natural Gas		1 007 Btu/ft</a:t>
            </a:r>
            <a:r>
              <a:rPr lang="en-US" altLang="en-US" b="1" baseline="30000">
                <a:latin typeface="Arial" charset="0"/>
              </a:rPr>
              <a:t>3   				   </a:t>
            </a:r>
            <a:r>
              <a:rPr lang="en-US" altLang="en-US" b="1">
                <a:latin typeface="Arial" charset="0"/>
              </a:rPr>
              <a:t>100000 Btu/therm</a:t>
            </a:r>
            <a:endParaRPr lang="en-US" altLang="en-US" b="1" baseline="30000">
              <a:latin typeface="Arial" charset="0"/>
            </a:endParaRPr>
          </a:p>
          <a:p>
            <a:pPr algn="l"/>
            <a:r>
              <a:rPr lang="en-US" altLang="en-US" b="1">
                <a:latin typeface="Arial" charset="0"/>
              </a:rPr>
              <a:t>Propane			92.7 kBtu/gal</a:t>
            </a:r>
          </a:p>
          <a:p>
            <a:pPr algn="l"/>
            <a:r>
              <a:rPr lang="en-US" altLang="en-US" b="1">
                <a:latin typeface="Arial" charset="0"/>
              </a:rPr>
              <a:t>Electricity		3413 Btu/kwh</a:t>
            </a:r>
          </a:p>
          <a:p>
            <a:pPr algn="l"/>
            <a:r>
              <a:rPr lang="en-US" altLang="en-US" b="1">
                <a:latin typeface="Arial" charset="0"/>
              </a:rPr>
              <a:t>Mixed Hardwood	22 Mbtu/fullcord</a:t>
            </a:r>
          </a:p>
          <a:p>
            <a:pPr algn="l"/>
            <a:r>
              <a:rPr lang="en-US" altLang="en-US" b="1">
                <a:latin typeface="Arial" charset="0"/>
              </a:rPr>
              <a:t>Wood Pellets		336 kBtu/bag or</a:t>
            </a:r>
          </a:p>
          <a:p>
            <a:pPr algn="l"/>
            <a:r>
              <a:rPr lang="en-US" altLang="en-US" b="1">
                <a:latin typeface="Arial" charset="0"/>
              </a:rPr>
              <a:t>			  	16.8 MBtu / ton</a:t>
            </a:r>
          </a:p>
          <a:p>
            <a:pPr algn="l"/>
            <a:endParaRPr lang="en-US" altLang="en-US" b="1">
              <a:latin typeface="Arial" charset="0"/>
            </a:endParaRP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82" name="Rectangle 2"/>
          <p:cNvSpPr>
            <a:spLocks noGrp="1" noChangeArrowheads="1"/>
          </p:cNvSpPr>
          <p:nvPr>
            <p:ph type="title"/>
          </p:nvPr>
        </p:nvSpPr>
        <p:spPr/>
        <p:txBody>
          <a:bodyPr/>
          <a:lstStyle/>
          <a:p>
            <a:r>
              <a:rPr lang="en-US" altLang="en-US" sz="3600" b="1">
                <a:latin typeface="Arial" charset="0"/>
              </a:rPr>
              <a:t>Hydrogen Losses for Different Fuels</a:t>
            </a:r>
          </a:p>
        </p:txBody>
      </p:sp>
      <p:graphicFrame>
        <p:nvGraphicFramePr>
          <p:cNvPr id="1095683" name="Object 3"/>
          <p:cNvGraphicFramePr>
            <a:graphicFrameLocks noGrp="1" noChangeAspect="1"/>
          </p:cNvGraphicFramePr>
          <p:nvPr>
            <p:ph type="chart" idx="1"/>
          </p:nvPr>
        </p:nvGraphicFramePr>
        <p:xfrm>
          <a:off x="685800" y="2209800"/>
          <a:ext cx="7772400" cy="3656013"/>
        </p:xfrm>
        <a:graphic>
          <a:graphicData uri="http://schemas.openxmlformats.org/presentationml/2006/ole">
            <mc:AlternateContent xmlns:mc="http://schemas.openxmlformats.org/markup-compatibility/2006">
              <mc:Choice xmlns:v="urn:schemas-microsoft-com:vml" Requires="v">
                <p:oleObj spid="_x0000_s1095761" name="Chart" r:id="rId3" imgW="8743881" imgH="4114800" progId="MSGraph.Chart.8">
                  <p:embed followColorScheme="full"/>
                </p:oleObj>
              </mc:Choice>
              <mc:Fallback>
                <p:oleObj name="Chart" r:id="rId3" imgW="8743881" imgH="4114800" progId="MSGraph.Chart.8">
                  <p:embed followColorScheme="full"/>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2209800"/>
                        <a:ext cx="7772400" cy="3656013"/>
                      </a:xfrm>
                      <a:prstGeom prst="rect">
                        <a:avLst/>
                      </a:prstGeom>
                    </p:spPr>
                  </p:pic>
                </p:oleObj>
              </mc:Fallback>
            </mc:AlternateContent>
          </a:graphicData>
        </a:graphic>
      </p:graphicFrame>
      <p:sp>
        <p:nvSpPr>
          <p:cNvPr id="1095684" name="Text Box 4"/>
          <p:cNvSpPr txBox="1">
            <a:spLocks noChangeArrowheads="1"/>
          </p:cNvSpPr>
          <p:nvPr/>
        </p:nvSpPr>
        <p:spPr bwMode="auto">
          <a:xfrm>
            <a:off x="533400" y="1828800"/>
            <a:ext cx="17526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CA" altLang="en-US" sz="1600"/>
              <a:t>Heat Loss, %</a:t>
            </a: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2306" name="Rectangle 2"/>
          <p:cNvSpPr>
            <a:spLocks noGrp="1" noChangeArrowheads="1"/>
          </p:cNvSpPr>
          <p:nvPr>
            <p:ph type="title"/>
          </p:nvPr>
        </p:nvSpPr>
        <p:spPr/>
        <p:txBody>
          <a:bodyPr/>
          <a:lstStyle/>
          <a:p>
            <a:r>
              <a:rPr lang="en-US" altLang="en-US" b="1">
                <a:solidFill>
                  <a:srgbClr val="FFFF00"/>
                </a:solidFill>
              </a:rPr>
              <a:t>Dewpoints for Different Fuels</a:t>
            </a:r>
            <a:endParaRPr lang="en-US" altLang="en-US"/>
          </a:p>
        </p:txBody>
      </p:sp>
      <p:graphicFrame>
        <p:nvGraphicFramePr>
          <p:cNvPr id="1122307" name="Object 3"/>
          <p:cNvGraphicFramePr>
            <a:graphicFrameLocks noGrp="1" noChangeAspect="1"/>
          </p:cNvGraphicFramePr>
          <p:nvPr>
            <p:ph type="chart" idx="1"/>
          </p:nvPr>
        </p:nvGraphicFramePr>
        <p:xfrm>
          <a:off x="685800" y="1981200"/>
          <a:ext cx="7770813" cy="4114800"/>
        </p:xfrm>
        <a:graphic>
          <a:graphicData uri="http://schemas.openxmlformats.org/presentationml/2006/ole">
            <mc:AlternateContent xmlns:mc="http://schemas.openxmlformats.org/markup-compatibility/2006">
              <mc:Choice xmlns:v="urn:schemas-microsoft-com:vml" Requires="v">
                <p:oleObj spid="_x0000_s1122386" name="Chart" r:id="rId3" imgW="7772585" imgH="4114800" progId="MSGraph.Chart.8">
                  <p:embed followColorScheme="full"/>
                </p:oleObj>
              </mc:Choice>
              <mc:Fallback>
                <p:oleObj name="Chart" r:id="rId3" imgW="7772585" imgH="4114800" progId="MSGraph.Chart.8">
                  <p:embed followColorScheme="full"/>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1981200"/>
                        <a:ext cx="7770813" cy="4114800"/>
                      </a:xfrm>
                      <a:prstGeom prst="rect">
                        <a:avLst/>
                      </a:prstGeom>
                    </p:spPr>
                  </p:pic>
                </p:oleObj>
              </mc:Fallback>
            </mc:AlternateContent>
          </a:graphicData>
        </a:graphic>
      </p:graphicFrame>
      <p:sp>
        <p:nvSpPr>
          <p:cNvPr id="1122308" name="Text Box 4"/>
          <p:cNvSpPr txBox="1">
            <a:spLocks noChangeArrowheads="1"/>
          </p:cNvSpPr>
          <p:nvPr/>
        </p:nvSpPr>
        <p:spPr bwMode="auto">
          <a:xfrm>
            <a:off x="1752600" y="6172200"/>
            <a:ext cx="5029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a:t>Excess Air, %</a:t>
            </a:r>
          </a:p>
        </p:txBody>
      </p:sp>
      <p:sp>
        <p:nvSpPr>
          <p:cNvPr id="1122309" name="Rectangle 5"/>
          <p:cNvSpPr>
            <a:spLocks noChangeArrowheads="1"/>
          </p:cNvSpPr>
          <p:nvPr/>
        </p:nvSpPr>
        <p:spPr bwMode="auto">
          <a:xfrm>
            <a:off x="1143000" y="1752600"/>
            <a:ext cx="4937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50000"/>
              </a:spcBef>
            </a:pPr>
            <a:r>
              <a:rPr lang="en-US" altLang="en-US" baseline="30000"/>
              <a:t>o</a:t>
            </a:r>
            <a:r>
              <a:rPr lang="en-US" altLang="en-US"/>
              <a:t>F</a:t>
            </a: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0802" name="Rectangle 2"/>
          <p:cNvSpPr>
            <a:spLocks noGrp="1" noChangeArrowheads="1"/>
          </p:cNvSpPr>
          <p:nvPr>
            <p:ph type="title"/>
          </p:nvPr>
        </p:nvSpPr>
        <p:spPr>
          <a:xfrm>
            <a:off x="1905000" y="533400"/>
            <a:ext cx="5410200" cy="1143000"/>
          </a:xfrm>
        </p:spPr>
        <p:txBody>
          <a:bodyPr/>
          <a:lstStyle/>
          <a:p>
            <a:r>
              <a:rPr lang="en-CA" altLang="en-US" sz="4000" b="1" dirty="0" smtClean="0"/>
              <a:t>Gas </a:t>
            </a:r>
            <a:r>
              <a:rPr lang="en-CA" altLang="en-US" sz="4000" b="1" dirty="0"/>
              <a:t>in a </a:t>
            </a:r>
            <a:r>
              <a:rPr lang="en-CA" altLang="en-US" sz="4000" b="1" dirty="0" smtClean="0"/>
              <a:t>house moving to Net Zero </a:t>
            </a:r>
            <a:endParaRPr lang="en-US" altLang="en-US" sz="4000" b="1" dirty="0"/>
          </a:p>
        </p:txBody>
      </p:sp>
      <p:pic>
        <p:nvPicPr>
          <p:cNvPr id="1100803" name="Picture 3" descr="CCHTHouseR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600" y="2286000"/>
            <a:ext cx="4114800" cy="3086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7535751"/>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7250" name="Rectangle 2"/>
          <p:cNvSpPr>
            <a:spLocks noGrp="1" noChangeArrowheads="1"/>
          </p:cNvSpPr>
          <p:nvPr>
            <p:ph type="title"/>
          </p:nvPr>
        </p:nvSpPr>
        <p:spPr>
          <a:xfrm>
            <a:off x="609600" y="304800"/>
            <a:ext cx="8153400" cy="1143000"/>
          </a:xfrm>
        </p:spPr>
        <p:txBody>
          <a:bodyPr/>
          <a:lstStyle/>
          <a:p>
            <a:r>
              <a:rPr lang="en-CA" altLang="en-US" sz="3200" b="1">
                <a:latin typeface="Arial" charset="0"/>
              </a:rPr>
              <a:t>Condensing boilers with high modulation ideally suited to fan coils,  radiant floors and low energy housing</a:t>
            </a:r>
            <a:endParaRPr lang="en-US" altLang="en-US" sz="3200" b="1">
              <a:latin typeface="Arial" charset="0"/>
            </a:endParaRPr>
          </a:p>
        </p:txBody>
      </p:sp>
      <p:pic>
        <p:nvPicPr>
          <p:cNvPr id="1077251" name="Picture 3" descr="RadiantFloo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91000" y="4876800"/>
            <a:ext cx="2438400" cy="1600200"/>
          </a:xfrm>
          <a:prstGeom prst="rect">
            <a:avLst/>
          </a:prstGeom>
          <a:noFill/>
          <a:extLst>
            <a:ext uri="{909E8E84-426E-40DD-AFC4-6F175D3DCCD1}">
              <a14:hiddenFill xmlns:a14="http://schemas.microsoft.com/office/drawing/2010/main">
                <a:solidFill>
                  <a:srgbClr val="FFFFFF"/>
                </a:solidFill>
              </a14:hiddenFill>
            </a:ext>
          </a:extLst>
        </p:spPr>
      </p:pic>
      <p:pic>
        <p:nvPicPr>
          <p:cNvPr id="1077252" name="Picture 4" descr="IBCNewCoverDSCN0929CropRedCro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3413" y="2286000"/>
            <a:ext cx="2144712" cy="3657600"/>
          </a:xfrm>
          <a:prstGeom prst="rect">
            <a:avLst/>
          </a:prstGeom>
          <a:noFill/>
          <a:extLst>
            <a:ext uri="{909E8E84-426E-40DD-AFC4-6F175D3DCCD1}">
              <a14:hiddenFill xmlns:a14="http://schemas.microsoft.com/office/drawing/2010/main">
                <a:solidFill>
                  <a:srgbClr val="FFFFFF"/>
                </a:solidFill>
              </a14:hiddenFill>
            </a:ext>
          </a:extLst>
        </p:spPr>
      </p:pic>
      <p:pic>
        <p:nvPicPr>
          <p:cNvPr id="1077254" name="Picture 6" descr="IBCNuAirSideFanCoilCropDSCN129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53000" y="1981200"/>
            <a:ext cx="1736725" cy="2286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78274" name="Rectangle 2"/>
          <p:cNvSpPr>
            <a:spLocks noGrp="1" noChangeArrowheads="1"/>
          </p:cNvSpPr>
          <p:nvPr>
            <p:ph type="title"/>
          </p:nvPr>
        </p:nvSpPr>
        <p:spPr>
          <a:xfrm>
            <a:off x="914400" y="457200"/>
            <a:ext cx="7391400" cy="1143000"/>
          </a:xfrm>
        </p:spPr>
        <p:txBody>
          <a:bodyPr/>
          <a:lstStyle/>
          <a:p>
            <a:r>
              <a:rPr lang="en-US" altLang="en-US" sz="3600" b="1"/>
              <a:t>Can a condensing boiler condense in lowered energy housing?</a:t>
            </a:r>
            <a:br>
              <a:rPr lang="en-US" altLang="en-US" sz="3600" b="1"/>
            </a:br>
            <a:endParaRPr lang="en-US" altLang="en-US" sz="3600" b="1">
              <a:solidFill>
                <a:srgbClr val="FFFF00"/>
              </a:solidFill>
            </a:endParaRPr>
          </a:p>
        </p:txBody>
      </p:sp>
      <p:sp>
        <p:nvSpPr>
          <p:cNvPr id="1078275" name="Rectangle 3"/>
          <p:cNvSpPr>
            <a:spLocks noGrp="1" noChangeArrowheads="1"/>
          </p:cNvSpPr>
          <p:nvPr>
            <p:ph type="body" idx="1"/>
          </p:nvPr>
        </p:nvSpPr>
        <p:spPr/>
        <p:txBody>
          <a:bodyPr/>
          <a:lstStyle/>
          <a:p>
            <a:r>
              <a:rPr lang="en-US" altLang="en-US" sz="2800" b="1">
                <a:latin typeface="Arial" charset="0"/>
              </a:rPr>
              <a:t>Yes, if radiant floor</a:t>
            </a:r>
          </a:p>
          <a:p>
            <a:pPr>
              <a:buFontTx/>
              <a:buNone/>
            </a:pPr>
            <a:endParaRPr lang="en-US" altLang="en-US" sz="2800" b="1">
              <a:latin typeface="Arial" charset="0"/>
            </a:endParaRPr>
          </a:p>
          <a:p>
            <a:r>
              <a:rPr lang="en-US" altLang="en-US" sz="2800" b="1">
                <a:latin typeface="Arial" charset="0"/>
              </a:rPr>
              <a:t>Likely, if fan coil to warm air</a:t>
            </a:r>
          </a:p>
          <a:p>
            <a:pPr>
              <a:buFontTx/>
              <a:buNone/>
            </a:pPr>
            <a:endParaRPr lang="en-US" altLang="en-US" sz="2800" b="1">
              <a:latin typeface="Arial" charset="0"/>
            </a:endParaRPr>
          </a:p>
          <a:p>
            <a:r>
              <a:rPr lang="en-US" altLang="en-US" sz="2800" b="1">
                <a:latin typeface="Arial" charset="0"/>
              </a:rPr>
              <a:t>Possible in conventional hydronic, by integrating outdoor reset; reducing flowrate;  now oversized heat exchange, service water preheat, preheat ventilation air, as with . . .</a:t>
            </a:r>
          </a:p>
        </p:txBody>
      </p:sp>
      <p:pic>
        <p:nvPicPr>
          <p:cNvPr id="1078276" name="Picture 4" descr="RadiantFloo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48200" y="1724025"/>
            <a:ext cx="1371600" cy="900113"/>
          </a:xfrm>
          <a:prstGeom prst="rect">
            <a:avLst/>
          </a:prstGeom>
          <a:noFill/>
          <a:extLst>
            <a:ext uri="{909E8E84-426E-40DD-AFC4-6F175D3DCCD1}">
              <a14:hiddenFill xmlns:a14="http://schemas.microsoft.com/office/drawing/2010/main">
                <a:solidFill>
                  <a:srgbClr val="FFFFFF"/>
                </a:solidFill>
              </a14:hiddenFill>
            </a:ext>
          </a:extLst>
        </p:spPr>
      </p:pic>
      <p:pic>
        <p:nvPicPr>
          <p:cNvPr id="1078277" name="Picture 5" descr="IBCNuAirSideFanCoilCropDSCN129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0" y="2743200"/>
            <a:ext cx="811213" cy="10668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04800"/>
            <a:ext cx="7772400" cy="1143000"/>
          </a:xfrm>
        </p:spPr>
        <p:txBody>
          <a:bodyPr/>
          <a:lstStyle/>
          <a:p>
            <a:r>
              <a:rPr lang="en-CA" sz="4000" b="1" dirty="0" smtClean="0"/>
              <a:t>Net Zero</a:t>
            </a:r>
            <a:endParaRPr lang="en-CA" sz="4000" b="1" dirty="0"/>
          </a:p>
        </p:txBody>
      </p:sp>
      <p:sp>
        <p:nvSpPr>
          <p:cNvPr id="3" name="Content Placeholder 2"/>
          <p:cNvSpPr>
            <a:spLocks noGrp="1"/>
          </p:cNvSpPr>
          <p:nvPr>
            <p:ph idx="1"/>
          </p:nvPr>
        </p:nvSpPr>
        <p:spPr>
          <a:xfrm>
            <a:off x="685800" y="1752600"/>
            <a:ext cx="7772400" cy="4114800"/>
          </a:xfrm>
        </p:spPr>
        <p:txBody>
          <a:bodyPr/>
          <a:lstStyle/>
          <a:p>
            <a:r>
              <a:rPr lang="en-CA" sz="2800" b="1" dirty="0" smtClean="0">
                <a:latin typeface="Arial" panose="020B0604020202020204" pitchFamily="34" charset="0"/>
                <a:cs typeface="Arial" panose="020B0604020202020204" pitchFamily="34" charset="0"/>
              </a:rPr>
              <a:t>Overall production of Greenhouse </a:t>
            </a:r>
            <a:r>
              <a:rPr lang="en-CA" sz="2800" b="1" dirty="0" smtClean="0">
                <a:latin typeface="Arial" panose="020B0604020202020204" pitchFamily="34" charset="0"/>
                <a:cs typeface="Arial" panose="020B0604020202020204" pitchFamily="34" charset="0"/>
              </a:rPr>
              <a:t>Gases  </a:t>
            </a:r>
            <a:r>
              <a:rPr lang="en-CA" sz="2800" b="1" dirty="0" smtClean="0">
                <a:latin typeface="Arial" panose="020B0604020202020204" pitchFamily="34" charset="0"/>
                <a:cs typeface="Arial" panose="020B0604020202020204" pitchFamily="34" charset="0"/>
              </a:rPr>
              <a:t>(GHGs) </a:t>
            </a:r>
            <a:r>
              <a:rPr lang="en-CA" sz="2800" b="1" dirty="0" smtClean="0">
                <a:latin typeface="Arial" panose="020B0604020202020204" pitchFamily="34" charset="0"/>
                <a:cs typeface="Arial" panose="020B0604020202020204" pitchFamily="34" charset="0"/>
              </a:rPr>
              <a:t>and/or  utilization of fossil fuels and/or energy is </a:t>
            </a:r>
            <a:r>
              <a:rPr lang="en-CA" sz="2800" b="1" dirty="0" smtClean="0">
                <a:latin typeface="Arial" panose="020B0604020202020204" pitchFamily="34" charset="0"/>
                <a:cs typeface="Arial" panose="020B0604020202020204" pitchFamily="34" charset="0"/>
              </a:rPr>
              <a:t>minimized and approaches </a:t>
            </a:r>
            <a:r>
              <a:rPr lang="en-CA" sz="2800" b="1" dirty="0" smtClean="0">
                <a:latin typeface="Arial" panose="020B0604020202020204" pitchFamily="34" charset="0"/>
                <a:cs typeface="Arial" panose="020B0604020202020204" pitchFamily="34" charset="0"/>
              </a:rPr>
              <a:t>zero</a:t>
            </a:r>
          </a:p>
          <a:p>
            <a:pPr marL="0" indent="0">
              <a:buNone/>
            </a:pPr>
            <a:endParaRPr lang="en-CA" sz="2800" b="1" dirty="0" smtClean="0">
              <a:latin typeface="Arial" panose="020B0604020202020204" pitchFamily="34" charset="0"/>
              <a:cs typeface="Arial" panose="020B0604020202020204" pitchFamily="34" charset="0"/>
            </a:endParaRPr>
          </a:p>
          <a:p>
            <a:r>
              <a:rPr lang="en-CA" sz="2800" b="1" dirty="0" smtClean="0">
                <a:latin typeface="Arial" panose="020B0604020202020204" pitchFamily="34" charset="0"/>
                <a:cs typeface="Arial" panose="020B0604020202020204" pitchFamily="34" charset="0"/>
              </a:rPr>
              <a:t>It may be a single house/building, or a group of </a:t>
            </a:r>
            <a:r>
              <a:rPr lang="en-CA" sz="2800" b="1" dirty="0" smtClean="0">
                <a:latin typeface="Arial" panose="020B0604020202020204" pitchFamily="34" charset="0"/>
                <a:cs typeface="Arial" panose="020B0604020202020204" pitchFamily="34" charset="0"/>
              </a:rPr>
              <a:t>houses/buildings/community, </a:t>
            </a:r>
            <a:r>
              <a:rPr lang="en-CA" sz="2800" b="1" dirty="0" smtClean="0">
                <a:latin typeface="Arial" panose="020B0604020202020204" pitchFamily="34" charset="0"/>
                <a:cs typeface="Arial" panose="020B0604020202020204" pitchFamily="34" charset="0"/>
              </a:rPr>
              <a:t>or how the buildings + occupants actually can work to balance GHGs within the larger energy system</a:t>
            </a:r>
            <a:endParaRPr lang="en-CA" sz="2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62610241"/>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With housing moving towards net zero</a:t>
            </a:r>
            <a:endParaRPr lang="en-CA" dirty="0"/>
          </a:p>
        </p:txBody>
      </p:sp>
      <p:sp>
        <p:nvSpPr>
          <p:cNvPr id="3" name="Content Placeholder 2"/>
          <p:cNvSpPr>
            <a:spLocks noGrp="1"/>
          </p:cNvSpPr>
          <p:nvPr>
            <p:ph idx="1"/>
          </p:nvPr>
        </p:nvSpPr>
        <p:spPr>
          <a:xfrm>
            <a:off x="762000" y="3657600"/>
            <a:ext cx="7772400" cy="2590800"/>
          </a:xfrm>
        </p:spPr>
        <p:txBody>
          <a:bodyPr/>
          <a:lstStyle/>
          <a:p>
            <a:r>
              <a:rPr lang="en-CA" sz="2800" b="1" dirty="0" smtClean="0">
                <a:latin typeface="Arial" panose="020B0604020202020204" pitchFamily="34" charset="0"/>
              </a:rPr>
              <a:t>Space heat demands are falling</a:t>
            </a:r>
          </a:p>
          <a:p>
            <a:r>
              <a:rPr lang="en-CA" sz="2800" b="1" dirty="0" smtClean="0">
                <a:latin typeface="Arial" panose="020B0604020202020204" pitchFamily="34" charset="0"/>
              </a:rPr>
              <a:t>Domestic hot water an increasing fraction</a:t>
            </a:r>
          </a:p>
          <a:p>
            <a:r>
              <a:rPr lang="en-CA" sz="2800" b="1" dirty="0" smtClean="0">
                <a:latin typeface="Arial" panose="020B0604020202020204" pitchFamily="34" charset="0"/>
              </a:rPr>
              <a:t>With tight envelope, need for ventilation air</a:t>
            </a:r>
            <a:endParaRPr lang="en-CA" sz="2800" b="1" dirty="0">
              <a:latin typeface="Arial" panose="020B0604020202020204"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35765" y="1905126"/>
            <a:ext cx="1874435" cy="1904874"/>
          </a:xfrm>
          <a:prstGeom prst="rect">
            <a:avLst/>
          </a:prstGeom>
        </p:spPr>
      </p:pic>
      <p:sp>
        <p:nvSpPr>
          <p:cNvPr id="5" name="Title 1"/>
          <p:cNvSpPr txBox="1">
            <a:spLocks/>
          </p:cNvSpPr>
          <p:nvPr/>
        </p:nvSpPr>
        <p:spPr bwMode="auto">
          <a:xfrm>
            <a:off x="762000" y="762126"/>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r>
              <a:rPr lang="en-CA" b="0" kern="0" dirty="0" smtClean="0"/>
              <a:t> </a:t>
            </a:r>
            <a:endParaRPr lang="en-CA" b="0" kern="0" dirty="0"/>
          </a:p>
        </p:txBody>
      </p:sp>
    </p:spTree>
    <p:extLst>
      <p:ext uri="{BB962C8B-B14F-4D97-AF65-F5344CB8AC3E}">
        <p14:creationId xmlns:p14="http://schemas.microsoft.com/office/powerpoint/2010/main" val="113202125"/>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err="1" smtClean="0"/>
              <a:t>Photovoltaics</a:t>
            </a:r>
            <a:r>
              <a:rPr lang="en-CA" dirty="0" smtClean="0"/>
              <a:t> + Thermal (PVT)</a:t>
            </a:r>
            <a:endParaRPr lang="en-CA"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28800" y="2057400"/>
            <a:ext cx="2294404" cy="3428999"/>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24400" y="2057399"/>
            <a:ext cx="2407063" cy="3429000"/>
          </a:xfrm>
          <a:prstGeom prst="rect">
            <a:avLst/>
          </a:prstGeom>
        </p:spPr>
      </p:pic>
    </p:spTree>
    <p:extLst>
      <p:ext uri="{BB962C8B-B14F-4D97-AF65-F5344CB8AC3E}">
        <p14:creationId xmlns:p14="http://schemas.microsoft.com/office/powerpoint/2010/main" val="2166677810"/>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wood stove 1 - 1.23-1.40.mp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4514" y="0"/>
            <a:ext cx="9499600" cy="6477000"/>
          </a:xfrm>
          <a:prstGeom prst="rect">
            <a:avLst/>
          </a:prstGeom>
        </p:spPr>
      </p:pic>
    </p:spTree>
    <p:extLst>
      <p:ext uri="{BB962C8B-B14F-4D97-AF65-F5344CB8AC3E}">
        <p14:creationId xmlns:p14="http://schemas.microsoft.com/office/powerpoint/2010/main" val="150271746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468313" y="0"/>
            <a:ext cx="8229600" cy="1143000"/>
          </a:xfrm>
        </p:spPr>
        <p:txBody>
          <a:bodyPr/>
          <a:lstStyle/>
          <a:p>
            <a:r>
              <a:rPr lang="en-CA" altLang="en-US" sz="2400"/>
              <a:t>10 top questions to ask about micro cogeneration….</a:t>
            </a:r>
          </a:p>
        </p:txBody>
      </p:sp>
      <p:sp>
        <p:nvSpPr>
          <p:cNvPr id="56323" name="Rectangle 3"/>
          <p:cNvSpPr>
            <a:spLocks noGrp="1" noChangeArrowheads="1"/>
          </p:cNvSpPr>
          <p:nvPr>
            <p:ph type="body" idx="1"/>
          </p:nvPr>
        </p:nvSpPr>
        <p:spPr>
          <a:xfrm>
            <a:off x="468313" y="1052513"/>
            <a:ext cx="8229600" cy="4525962"/>
          </a:xfrm>
        </p:spPr>
        <p:txBody>
          <a:bodyPr/>
          <a:lstStyle/>
          <a:p>
            <a:pPr marL="609600" indent="-609600">
              <a:lnSpc>
                <a:spcPct val="80000"/>
              </a:lnSpc>
              <a:buFontTx/>
              <a:buAutoNum type="arabicPeriod"/>
            </a:pPr>
            <a:r>
              <a:rPr lang="en-CA" altLang="en-US" sz="1200" b="1"/>
              <a:t>What drives the conversion of natural gas to electricity ?</a:t>
            </a:r>
          </a:p>
          <a:p>
            <a:pPr marL="990600" lvl="1" indent="-533400">
              <a:lnSpc>
                <a:spcPct val="80000"/>
              </a:lnSpc>
            </a:pPr>
            <a:r>
              <a:rPr lang="en-CA" altLang="en-US" sz="1200"/>
              <a:t>Thermodynamics and technology (10% for Stirling, 20 % + for ICE, and 30 % + for Fuel Cells)</a:t>
            </a:r>
          </a:p>
          <a:p>
            <a:pPr marL="609600" indent="-609600">
              <a:lnSpc>
                <a:spcPct val="80000"/>
              </a:lnSpc>
              <a:buFontTx/>
              <a:buAutoNum type="arabicPeriod"/>
            </a:pPr>
            <a:r>
              <a:rPr lang="en-CA" altLang="en-US" sz="1200" b="1"/>
              <a:t>What drives the recovery of heat ?</a:t>
            </a:r>
          </a:p>
          <a:p>
            <a:pPr marL="990600" lvl="1" indent="-533400">
              <a:lnSpc>
                <a:spcPct val="80000"/>
              </a:lnSpc>
            </a:pPr>
            <a:r>
              <a:rPr lang="en-CA" altLang="en-US" sz="1200"/>
              <a:t>Return temperature of heat transfer fluid, radiant floors best</a:t>
            </a:r>
          </a:p>
          <a:p>
            <a:pPr marL="609600" indent="-609600">
              <a:lnSpc>
                <a:spcPct val="80000"/>
              </a:lnSpc>
              <a:buFontTx/>
              <a:buAutoNum type="arabicPeriod"/>
            </a:pPr>
            <a:r>
              <a:rPr lang="en-CA" altLang="en-US" sz="1200" b="1"/>
              <a:t>What drives the matching of the unit to building loads ?</a:t>
            </a:r>
          </a:p>
          <a:p>
            <a:pPr marL="990600" lvl="1" indent="-533400">
              <a:lnSpc>
                <a:spcPct val="80000"/>
              </a:lnSpc>
            </a:pPr>
            <a:r>
              <a:rPr lang="en-CA" altLang="en-US" sz="1200"/>
              <a:t>Power to heat ratio, ability to modulate, part load efficiency, supplementary firing capability</a:t>
            </a:r>
          </a:p>
          <a:p>
            <a:pPr marL="609600" indent="-609600">
              <a:lnSpc>
                <a:spcPct val="80000"/>
              </a:lnSpc>
              <a:buFontTx/>
              <a:buAutoNum type="arabicPeriod"/>
            </a:pPr>
            <a:r>
              <a:rPr lang="en-CA" altLang="en-US" sz="1200" b="1"/>
              <a:t>What is meant by “embedded” micro cogeneration ?</a:t>
            </a:r>
          </a:p>
          <a:p>
            <a:pPr marL="990600" lvl="1" indent="-533400">
              <a:lnSpc>
                <a:spcPct val="80000"/>
              </a:lnSpc>
            </a:pPr>
            <a:r>
              <a:rPr lang="en-CA" altLang="en-US" sz="1200"/>
              <a:t>Electricity generated on customer’s side of meter, works best with “Net Metering”</a:t>
            </a:r>
          </a:p>
          <a:p>
            <a:pPr marL="609600" indent="-609600">
              <a:lnSpc>
                <a:spcPct val="80000"/>
              </a:lnSpc>
              <a:buFontTx/>
              <a:buAutoNum type="arabicPeriod"/>
            </a:pPr>
            <a:r>
              <a:rPr lang="en-CA" altLang="en-US" sz="1200" b="1"/>
              <a:t>What changes when a “Feed-In-Tariff” is being considered ?</a:t>
            </a:r>
          </a:p>
          <a:p>
            <a:pPr marL="990600" lvl="1" indent="-533400">
              <a:lnSpc>
                <a:spcPct val="80000"/>
              </a:lnSpc>
            </a:pPr>
            <a:r>
              <a:rPr lang="en-CA" altLang="en-US" sz="1200"/>
              <a:t>Electricity generated independently of end user, and fed to grid using a dedicated meter</a:t>
            </a:r>
          </a:p>
          <a:p>
            <a:pPr marL="609600" indent="-609600">
              <a:lnSpc>
                <a:spcPct val="80000"/>
              </a:lnSpc>
              <a:buFontTx/>
              <a:buAutoNum type="arabicPeriod"/>
            </a:pPr>
            <a:r>
              <a:rPr lang="en-CA" altLang="en-US" sz="1200" b="1"/>
              <a:t>What is the best value proposition for micro cogeneration ?</a:t>
            </a:r>
          </a:p>
          <a:p>
            <a:pPr marL="990600" lvl="1" indent="-533400">
              <a:lnSpc>
                <a:spcPct val="80000"/>
              </a:lnSpc>
            </a:pPr>
            <a:r>
              <a:rPr lang="en-CA" altLang="en-US" sz="1200"/>
              <a:t>Lease unit from gas utility, who collect emissions credits and electricity demand reductions</a:t>
            </a:r>
          </a:p>
          <a:p>
            <a:pPr marL="990600" lvl="1" indent="-533400">
              <a:lnSpc>
                <a:spcPct val="80000"/>
              </a:lnSpc>
            </a:pPr>
            <a:r>
              <a:rPr lang="en-CA" altLang="en-US" sz="1200"/>
              <a:t>Offset coal based electricity, thereby reducing attributable emissions (Saskatchewan and Ontario)</a:t>
            </a:r>
          </a:p>
          <a:p>
            <a:pPr marL="990600" lvl="1" indent="-533400">
              <a:lnSpc>
                <a:spcPct val="80000"/>
              </a:lnSpc>
            </a:pPr>
            <a:r>
              <a:rPr lang="en-CA" altLang="en-US" sz="1200"/>
              <a:t>Unload electricity distribution system to minimise transmission losses</a:t>
            </a:r>
          </a:p>
          <a:p>
            <a:pPr marL="990600" lvl="1" indent="-533400">
              <a:lnSpc>
                <a:spcPct val="80000"/>
              </a:lnSpc>
            </a:pPr>
            <a:r>
              <a:rPr lang="en-CA" altLang="en-US" sz="1200"/>
              <a:t>Evaluate micro cogeneration against a reference case satisfying the same electrical AND thermal load  </a:t>
            </a:r>
          </a:p>
          <a:p>
            <a:pPr marL="609600" indent="-609600">
              <a:lnSpc>
                <a:spcPct val="80000"/>
              </a:lnSpc>
              <a:buFontTx/>
              <a:buAutoNum type="arabicPeriod"/>
            </a:pPr>
            <a:r>
              <a:rPr lang="en-CA" altLang="en-US" sz="1200" b="1"/>
              <a:t>Can a micro cogeneration system be used when the grid is unavailable (i.e. during an outage) ?</a:t>
            </a:r>
          </a:p>
          <a:p>
            <a:pPr marL="990600" lvl="1" indent="-533400">
              <a:lnSpc>
                <a:spcPct val="80000"/>
              </a:lnSpc>
            </a:pPr>
            <a:r>
              <a:rPr lang="en-CA" altLang="en-US" sz="1200"/>
              <a:t>At present no, most systems are designed to sell electricity, and need the grid to start</a:t>
            </a:r>
          </a:p>
          <a:p>
            <a:pPr marL="609600" indent="-609600">
              <a:lnSpc>
                <a:spcPct val="80000"/>
              </a:lnSpc>
              <a:buFontTx/>
              <a:buAutoNum type="arabicPeriod"/>
            </a:pPr>
            <a:r>
              <a:rPr lang="en-CA" altLang="en-US" sz="1200" b="1"/>
              <a:t>Who are the major players worldwide ?</a:t>
            </a:r>
          </a:p>
          <a:p>
            <a:pPr marL="990600" lvl="1" indent="-533400">
              <a:lnSpc>
                <a:spcPct val="80000"/>
              </a:lnSpc>
            </a:pPr>
            <a:r>
              <a:rPr lang="en-CA" altLang="en-US" sz="1200"/>
              <a:t>&lt; 10 kWe: Whispergen, Honda/Climate Energy, AISIN (Toyota), YANMAR, Marathon, Senertec-DACHS</a:t>
            </a:r>
          </a:p>
          <a:p>
            <a:pPr marL="990600" lvl="1" indent="-533400">
              <a:lnSpc>
                <a:spcPct val="80000"/>
              </a:lnSpc>
            </a:pPr>
            <a:r>
              <a:rPr lang="en-CA" altLang="en-US" sz="1200"/>
              <a:t>&gt; 10 kWe: YANMAR, Cummins, </a:t>
            </a:r>
            <a:r>
              <a:rPr lang="en-US" altLang="en-US" sz="1200"/>
              <a:t>G-Box 50 by European Power Systems (Ontario)</a:t>
            </a:r>
            <a:r>
              <a:rPr lang="en-US" altLang="en-US" sz="1800"/>
              <a:t> </a:t>
            </a:r>
            <a:endParaRPr lang="en-CA" altLang="en-US" sz="1200"/>
          </a:p>
          <a:p>
            <a:pPr marL="609600" indent="-609600">
              <a:lnSpc>
                <a:spcPct val="80000"/>
              </a:lnSpc>
              <a:buFontTx/>
              <a:buAutoNum type="arabicPeriod"/>
            </a:pPr>
            <a:r>
              <a:rPr lang="en-CA" altLang="en-US" sz="1200" b="1"/>
              <a:t>Has a dominant architecture emerged ?</a:t>
            </a:r>
          </a:p>
          <a:p>
            <a:pPr marL="990600" lvl="1" indent="-533400">
              <a:lnSpc>
                <a:spcPct val="80000"/>
              </a:lnSpc>
            </a:pPr>
            <a:r>
              <a:rPr lang="en-CA" altLang="en-US" sz="1200"/>
              <a:t>Likely to be asynchronous permanent magnet alternator + rectifier + inverter, where locally certified inverter carries disconnect and islanding protection, some circuit management and electrical storage may also prove worthwhile, technology to convert heat to cooling in summer would be a game changer</a:t>
            </a:r>
          </a:p>
          <a:p>
            <a:pPr marL="609600" indent="-609600">
              <a:lnSpc>
                <a:spcPct val="80000"/>
              </a:lnSpc>
              <a:buFontTx/>
              <a:buAutoNum type="arabicPeriod"/>
            </a:pPr>
            <a:r>
              <a:rPr lang="en-CA" altLang="en-US" sz="1200" b="1"/>
              <a:t>Is there a Canadian product coming to market ?</a:t>
            </a:r>
          </a:p>
          <a:p>
            <a:pPr marL="990600" lvl="1" indent="-533400">
              <a:lnSpc>
                <a:spcPct val="80000"/>
              </a:lnSpc>
            </a:pPr>
            <a:r>
              <a:rPr lang="en-CA" altLang="en-US" sz="1200"/>
              <a:t>Yes, a 6 kW on-grid / off-grid capable prototype with condensing heat recovery is being tested now</a:t>
            </a:r>
          </a:p>
          <a:p>
            <a:pPr marL="990600" lvl="1" indent="-533400">
              <a:lnSpc>
                <a:spcPct val="80000"/>
              </a:lnSpc>
            </a:pPr>
            <a:endParaRPr lang="en-CA" altLang="en-US" sz="1200"/>
          </a:p>
          <a:p>
            <a:pPr marL="609600" indent="-609600">
              <a:lnSpc>
                <a:spcPct val="80000"/>
              </a:lnSpc>
              <a:buFontTx/>
              <a:buAutoNum type="arabicPeriod"/>
            </a:pPr>
            <a:endParaRPr lang="en-CA" altLang="en-US" sz="1200"/>
          </a:p>
          <a:p>
            <a:pPr marL="609600" indent="-609600">
              <a:lnSpc>
                <a:spcPct val="80000"/>
              </a:lnSpc>
              <a:buFontTx/>
              <a:buAutoNum type="arabicPeriod"/>
            </a:pPr>
            <a:endParaRPr lang="en-CA" altLang="en-US" sz="1200"/>
          </a:p>
        </p:txBody>
      </p:sp>
    </p:spTree>
    <p:extLst>
      <p:ext uri="{BB962C8B-B14F-4D97-AF65-F5344CB8AC3E}">
        <p14:creationId xmlns:p14="http://schemas.microsoft.com/office/powerpoint/2010/main" val="2135246250"/>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7618" name="Rectangle 2"/>
          <p:cNvSpPr>
            <a:spLocks noGrp="1" noChangeArrowheads="1"/>
          </p:cNvSpPr>
          <p:nvPr>
            <p:ph type="title"/>
          </p:nvPr>
        </p:nvSpPr>
        <p:spPr>
          <a:xfrm>
            <a:off x="685800" y="152400"/>
            <a:ext cx="7772400" cy="1143000"/>
          </a:xfrm>
        </p:spPr>
        <p:txBody>
          <a:bodyPr/>
          <a:lstStyle/>
          <a:p>
            <a:r>
              <a:rPr lang="en-CA" altLang="en-US" b="1">
                <a:latin typeface="Arial" charset="0"/>
              </a:rPr>
              <a:t>A mix of heating types ?</a:t>
            </a:r>
            <a:endParaRPr lang="en-US" altLang="en-US" b="1">
              <a:latin typeface="Arial" charset="0"/>
            </a:endParaRPr>
          </a:p>
        </p:txBody>
      </p:sp>
      <p:pic>
        <p:nvPicPr>
          <p:cNvPr id="1007619" name="Picture 3" descr="WarmAirSchematic"/>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0" y="1600200"/>
            <a:ext cx="3048000" cy="2027238"/>
          </a:xfrm>
          <a:prstGeom prst="rect">
            <a:avLst/>
          </a:prstGeom>
          <a:noFill/>
          <a:extLst>
            <a:ext uri="{909E8E84-426E-40DD-AFC4-6F175D3DCCD1}">
              <a14:hiddenFill xmlns:a14="http://schemas.microsoft.com/office/drawing/2010/main">
                <a:solidFill>
                  <a:srgbClr val="FFFFFF"/>
                </a:solidFill>
              </a14:hiddenFill>
            </a:ext>
          </a:extLst>
        </p:spPr>
      </p:pic>
      <p:pic>
        <p:nvPicPr>
          <p:cNvPr id="1007620" name="Picture 4" descr="RadiantFloo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52600" y="4267200"/>
            <a:ext cx="2362200" cy="1550988"/>
          </a:xfrm>
          <a:prstGeom prst="rect">
            <a:avLst/>
          </a:prstGeom>
          <a:noFill/>
          <a:extLst>
            <a:ext uri="{909E8E84-426E-40DD-AFC4-6F175D3DCCD1}">
              <a14:hiddenFill xmlns:a14="http://schemas.microsoft.com/office/drawing/2010/main">
                <a:solidFill>
                  <a:srgbClr val="FFFFFF"/>
                </a:solidFill>
              </a14:hiddenFill>
            </a:ext>
          </a:extLst>
        </p:spPr>
      </p:pic>
      <p:pic>
        <p:nvPicPr>
          <p:cNvPr id="1007621" name="Picture 5" descr="REgencyRockyLevelDSCN008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05400" y="4191000"/>
            <a:ext cx="24384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1007622" name="Picture 6" descr="HydronicSchematicH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95400" y="1752600"/>
            <a:ext cx="3200400" cy="22494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2427343"/>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7794" name="Rectangle 2"/>
          <p:cNvSpPr>
            <a:spLocks noGrp="1" noChangeArrowheads="1"/>
          </p:cNvSpPr>
          <p:nvPr>
            <p:ph type="title"/>
          </p:nvPr>
        </p:nvSpPr>
        <p:spPr/>
        <p:txBody>
          <a:bodyPr/>
          <a:lstStyle/>
          <a:p>
            <a:r>
              <a:rPr lang="en-CA" altLang="en-US" b="1"/>
              <a:t>Electric Baseboard</a:t>
            </a:r>
            <a:endParaRPr lang="en-US" altLang="en-US" b="1"/>
          </a:p>
        </p:txBody>
      </p:sp>
      <p:sp>
        <p:nvSpPr>
          <p:cNvPr id="1057795" name="Rectangle 3"/>
          <p:cNvSpPr>
            <a:spLocks noGrp="1" noChangeArrowheads="1"/>
          </p:cNvSpPr>
          <p:nvPr>
            <p:ph type="body" idx="1"/>
          </p:nvPr>
        </p:nvSpPr>
        <p:spPr>
          <a:xfrm>
            <a:off x="4643438" y="1981200"/>
            <a:ext cx="3814762" cy="4114800"/>
          </a:xfrm>
        </p:spPr>
        <p:txBody>
          <a:bodyPr/>
          <a:lstStyle/>
          <a:p>
            <a:pPr>
              <a:lnSpc>
                <a:spcPct val="90000"/>
              </a:lnSpc>
            </a:pPr>
            <a:r>
              <a:rPr lang="en-CA" altLang="en-US" sz="2400" b="1">
                <a:latin typeface="Arial" charset="0"/>
              </a:rPr>
              <a:t>Heat goes up against point of major heat loss</a:t>
            </a:r>
          </a:p>
          <a:p>
            <a:pPr>
              <a:lnSpc>
                <a:spcPct val="90000"/>
              </a:lnSpc>
            </a:pPr>
            <a:r>
              <a:rPr lang="en-CA" altLang="en-US" sz="2400" b="1">
                <a:latin typeface="Arial" charset="0"/>
              </a:rPr>
              <a:t>Stays on house periphery or ceiling</a:t>
            </a:r>
          </a:p>
          <a:p>
            <a:pPr>
              <a:lnSpc>
                <a:spcPct val="90000"/>
              </a:lnSpc>
            </a:pPr>
            <a:r>
              <a:rPr lang="en-CA" altLang="en-US" sz="2400" b="1">
                <a:latin typeface="Arial" charset="0"/>
              </a:rPr>
              <a:t>Needs some forced circulation</a:t>
            </a:r>
          </a:p>
          <a:p>
            <a:pPr>
              <a:lnSpc>
                <a:spcPct val="90000"/>
              </a:lnSpc>
            </a:pPr>
            <a:r>
              <a:rPr lang="en-CA" altLang="en-US" sz="2400" b="1">
                <a:latin typeface="Arial" charset="0"/>
              </a:rPr>
              <a:t>High cost of electricity</a:t>
            </a:r>
            <a:endParaRPr lang="en-US" altLang="en-US" sz="2400" b="1">
              <a:latin typeface="Arial" charset="0"/>
            </a:endParaRPr>
          </a:p>
        </p:txBody>
      </p:sp>
      <p:pic>
        <p:nvPicPr>
          <p:cNvPr id="1057796" name="Picture 4" descr="BaseboardHeaterCIrcul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0113" y="2565400"/>
            <a:ext cx="2889250" cy="3168650"/>
          </a:xfrm>
          <a:prstGeom prst="rect">
            <a:avLst/>
          </a:prstGeom>
          <a:noFill/>
          <a:extLst>
            <a:ext uri="{909E8E84-426E-40DD-AFC4-6F175D3DCCD1}">
              <a14:hiddenFill xmlns:a14="http://schemas.microsoft.com/office/drawing/2010/main">
                <a:solidFill>
                  <a:srgbClr val="FFFFFF"/>
                </a:solidFill>
              </a14:hiddenFill>
            </a:ext>
          </a:extLst>
        </p:spPr>
      </p:pic>
      <p:sp>
        <p:nvSpPr>
          <p:cNvPr id="1057797" name="Text Box 5"/>
          <p:cNvSpPr txBox="1">
            <a:spLocks noChangeArrowheads="1"/>
          </p:cNvSpPr>
          <p:nvPr/>
        </p:nvSpPr>
        <p:spPr bwMode="auto">
          <a:xfrm>
            <a:off x="755650" y="1989138"/>
            <a:ext cx="324008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CA" altLang="en-US" sz="2000">
                <a:solidFill>
                  <a:schemeClr val="tx1"/>
                </a:solidFill>
                <a:effectLst>
                  <a:outerShdw blurRad="38100" dist="38100" dir="2700000" algn="tl">
                    <a:srgbClr val="808080"/>
                  </a:outerShdw>
                </a:effectLst>
              </a:rPr>
              <a:t>Does this really happen?</a:t>
            </a:r>
            <a:endParaRPr lang="en-US" altLang="en-US" sz="2000">
              <a:solidFill>
                <a:schemeClr val="tx1"/>
              </a:solidFill>
              <a:effectLst>
                <a:outerShdw blurRad="38100" dist="38100" dir="2700000" algn="tl">
                  <a:srgbClr val="808080"/>
                </a:outerShdw>
              </a:effectLst>
            </a:endParaRPr>
          </a:p>
        </p:txBody>
      </p:sp>
      <p:sp>
        <p:nvSpPr>
          <p:cNvPr id="1057798" name="AutoShape 6"/>
          <p:cNvSpPr>
            <a:spLocks noChangeArrowheads="1"/>
          </p:cNvSpPr>
          <p:nvPr/>
        </p:nvSpPr>
        <p:spPr bwMode="auto">
          <a:xfrm>
            <a:off x="1763713" y="4437063"/>
            <a:ext cx="144462" cy="431800"/>
          </a:xfrm>
          <a:prstGeom prst="upArrow">
            <a:avLst>
              <a:gd name="adj1" fmla="val 50000"/>
              <a:gd name="adj2" fmla="val 74726"/>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1057799" name="AutoShape 7"/>
          <p:cNvSpPr>
            <a:spLocks noChangeArrowheads="1"/>
          </p:cNvSpPr>
          <p:nvPr/>
        </p:nvSpPr>
        <p:spPr bwMode="auto">
          <a:xfrm>
            <a:off x="1763713" y="3789363"/>
            <a:ext cx="144462" cy="431800"/>
          </a:xfrm>
          <a:prstGeom prst="upArrow">
            <a:avLst>
              <a:gd name="adj1" fmla="val 50000"/>
              <a:gd name="adj2" fmla="val 74726"/>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1057800" name="Line 8"/>
          <p:cNvSpPr>
            <a:spLocks noChangeShapeType="1"/>
          </p:cNvSpPr>
          <p:nvPr/>
        </p:nvSpPr>
        <p:spPr bwMode="auto">
          <a:xfrm flipV="1">
            <a:off x="1835150" y="3429000"/>
            <a:ext cx="144463" cy="287338"/>
          </a:xfrm>
          <a:prstGeom prst="line">
            <a:avLst/>
          </a:prstGeom>
          <a:noFill/>
          <a:ln w="508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sp>
        <p:nvSpPr>
          <p:cNvPr id="1057801" name="Line 9"/>
          <p:cNvSpPr>
            <a:spLocks noChangeShapeType="1"/>
          </p:cNvSpPr>
          <p:nvPr/>
        </p:nvSpPr>
        <p:spPr bwMode="auto">
          <a:xfrm>
            <a:off x="2051050" y="3429000"/>
            <a:ext cx="433388" cy="0"/>
          </a:xfrm>
          <a:prstGeom prst="line">
            <a:avLst/>
          </a:prstGeom>
          <a:noFill/>
          <a:ln w="508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sp>
        <p:nvSpPr>
          <p:cNvPr id="1057802" name="Line 10"/>
          <p:cNvSpPr>
            <a:spLocks noChangeShapeType="1"/>
          </p:cNvSpPr>
          <p:nvPr/>
        </p:nvSpPr>
        <p:spPr bwMode="auto">
          <a:xfrm flipH="1" flipV="1">
            <a:off x="1403350" y="4005263"/>
            <a:ext cx="288925" cy="71437"/>
          </a:xfrm>
          <a:prstGeom prst="line">
            <a:avLst/>
          </a:prstGeom>
          <a:noFill/>
          <a:ln w="508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spTree>
    <p:extLst>
      <p:ext uri="{BB962C8B-B14F-4D97-AF65-F5344CB8AC3E}">
        <p14:creationId xmlns:p14="http://schemas.microsoft.com/office/powerpoint/2010/main" val="210965752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5779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057795">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057798"/>
                                        </p:tgtEl>
                                        <p:attrNameLst>
                                          <p:attrName>style.visibility</p:attrName>
                                        </p:attrNameLst>
                                      </p:cBhvr>
                                      <p:to>
                                        <p:strVal val="visible"/>
                                      </p:to>
                                    </p:set>
                                    <p:anim calcmode="lin" valueType="num">
                                      <p:cBhvr additive="base">
                                        <p:cTn id="15" dur="500" fill="hold"/>
                                        <p:tgtEl>
                                          <p:spTgt spid="1057798"/>
                                        </p:tgtEl>
                                        <p:attrNameLst>
                                          <p:attrName>ppt_x</p:attrName>
                                        </p:attrNameLst>
                                      </p:cBhvr>
                                      <p:tavLst>
                                        <p:tav tm="0">
                                          <p:val>
                                            <p:strVal val="#ppt_x"/>
                                          </p:val>
                                        </p:tav>
                                        <p:tav tm="100000">
                                          <p:val>
                                            <p:strVal val="#ppt_x"/>
                                          </p:val>
                                        </p:tav>
                                      </p:tavLst>
                                    </p:anim>
                                    <p:anim calcmode="lin" valueType="num">
                                      <p:cBhvr additive="base">
                                        <p:cTn id="16" dur="500" fill="hold"/>
                                        <p:tgtEl>
                                          <p:spTgt spid="1057798"/>
                                        </p:tgtEl>
                                        <p:attrNameLst>
                                          <p:attrName>ppt_y</p:attrName>
                                        </p:attrNameLst>
                                      </p:cBhvr>
                                      <p:tavLst>
                                        <p:tav tm="0">
                                          <p:val>
                                            <p:strVal val="1+#ppt_h/2"/>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57799"/>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57802"/>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057800"/>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nodeType="clickEffect">
                                  <p:stCondLst>
                                    <p:cond delay="0"/>
                                  </p:stCondLst>
                                  <p:childTnLst>
                                    <p:set>
                                      <p:cBhvr>
                                        <p:cTn id="32" dur="1" fill="hold">
                                          <p:stCondLst>
                                            <p:cond delay="0"/>
                                          </p:stCondLst>
                                        </p:cTn>
                                        <p:tgtEl>
                                          <p:spTgt spid="1057795">
                                            <p:txEl>
                                              <p:pRg st="1" end="1"/>
                                            </p:txEl>
                                          </p:spTgt>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057801"/>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ntr" presetSubtype="0" fill="hold" nodeType="clickEffect">
                                  <p:stCondLst>
                                    <p:cond delay="0"/>
                                  </p:stCondLst>
                                  <p:childTnLst>
                                    <p:set>
                                      <p:cBhvr>
                                        <p:cTn id="40" dur="1" fill="hold">
                                          <p:stCondLst>
                                            <p:cond delay="0"/>
                                          </p:stCondLst>
                                        </p:cTn>
                                        <p:tgtEl>
                                          <p:spTgt spid="1057795">
                                            <p:txEl>
                                              <p:pRg st="2" end="2"/>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05779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7797" grpId="0"/>
      <p:bldP spid="1057798" grpId="0" animBg="1"/>
      <p:bldP spid="1057799" grpId="0" animBg="1"/>
      <p:bldP spid="1057800" grpId="0" animBg="1"/>
      <p:bldP spid="1057801" grpId="0" animBg="1"/>
      <p:bldP spid="1057802"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2914" name="Rectangle 2"/>
          <p:cNvSpPr>
            <a:spLocks noGrp="1" noChangeArrowheads="1"/>
          </p:cNvSpPr>
          <p:nvPr>
            <p:ph type="title"/>
          </p:nvPr>
        </p:nvSpPr>
        <p:spPr>
          <a:xfrm>
            <a:off x="685800" y="381000"/>
            <a:ext cx="7772400" cy="1143000"/>
          </a:xfrm>
        </p:spPr>
        <p:txBody>
          <a:bodyPr/>
          <a:lstStyle/>
          <a:p>
            <a:r>
              <a:rPr lang="en-US" altLang="en-US" sz="3600" b="1" dirty="0">
                <a:latin typeface="Arial" panose="020B0604020202020204" pitchFamily="34" charset="0"/>
                <a:cs typeface="Arial" panose="020B0604020202020204" pitchFamily="34" charset="0"/>
              </a:rPr>
              <a:t>Characteristics of Efficient, Safe Gas Fireplace or “Stove”</a:t>
            </a:r>
            <a:endParaRPr lang="en-US" altLang="en-US" sz="3600" dirty="0">
              <a:latin typeface="Arial" panose="020B0604020202020204" pitchFamily="34" charset="0"/>
              <a:cs typeface="Arial" panose="020B0604020202020204" pitchFamily="34" charset="0"/>
            </a:endParaRPr>
          </a:p>
        </p:txBody>
      </p:sp>
      <p:sp>
        <p:nvSpPr>
          <p:cNvPr id="1062915" name="Rectangle 3"/>
          <p:cNvSpPr>
            <a:spLocks noGrp="1" noChangeArrowheads="1"/>
          </p:cNvSpPr>
          <p:nvPr>
            <p:ph type="body" idx="1"/>
          </p:nvPr>
        </p:nvSpPr>
        <p:spPr>
          <a:xfrm>
            <a:off x="228600" y="2057400"/>
            <a:ext cx="7772400" cy="4114800"/>
          </a:xfrm>
        </p:spPr>
        <p:txBody>
          <a:bodyPr/>
          <a:lstStyle/>
          <a:p>
            <a:pPr>
              <a:buClr>
                <a:schemeClr val="tx1"/>
              </a:buClr>
              <a:buSzPct val="125000"/>
            </a:pPr>
            <a:r>
              <a:rPr lang="en-US" altLang="en-US" sz="2400" b="1" dirty="0">
                <a:latin typeface="Arial" charset="0"/>
              </a:rPr>
              <a:t>Direct vent (sealed combustion)</a:t>
            </a:r>
          </a:p>
          <a:p>
            <a:pPr>
              <a:buClr>
                <a:schemeClr val="tx1"/>
              </a:buClr>
              <a:buSzPct val="125000"/>
            </a:pPr>
            <a:r>
              <a:rPr lang="en-US" altLang="en-US" sz="2400" b="1" dirty="0">
                <a:latin typeface="Arial" charset="0"/>
              </a:rPr>
              <a:t>Ceramic viewing glass front</a:t>
            </a:r>
          </a:p>
          <a:p>
            <a:pPr>
              <a:buClr>
                <a:schemeClr val="tx1"/>
              </a:buClr>
              <a:buSzPct val="125000"/>
            </a:pPr>
            <a:r>
              <a:rPr lang="en-US" altLang="en-US" sz="2400" b="1" dirty="0">
                <a:latin typeface="Arial" charset="0"/>
              </a:rPr>
              <a:t>Good input/output modulation</a:t>
            </a:r>
          </a:p>
          <a:p>
            <a:pPr>
              <a:buClr>
                <a:schemeClr val="tx1"/>
              </a:buClr>
              <a:buSzPct val="125000"/>
            </a:pPr>
            <a:r>
              <a:rPr lang="en-US" altLang="en-US" sz="2400" b="1" dirty="0">
                <a:latin typeface="Arial" charset="0"/>
              </a:rPr>
              <a:t>IID  or easily shut-off / relit pilot</a:t>
            </a:r>
          </a:p>
          <a:p>
            <a:pPr>
              <a:buClr>
                <a:schemeClr val="tx1"/>
              </a:buClr>
              <a:buSzPct val="125000"/>
            </a:pPr>
            <a:r>
              <a:rPr lang="en-US" altLang="en-US" sz="2400" b="1" dirty="0">
                <a:latin typeface="Arial" charset="0"/>
              </a:rPr>
              <a:t>Effective circulating fan with DC motor</a:t>
            </a:r>
          </a:p>
          <a:p>
            <a:pPr>
              <a:buClr>
                <a:schemeClr val="tx1"/>
              </a:buClr>
              <a:buSzPct val="125000"/>
            </a:pPr>
            <a:r>
              <a:rPr lang="en-US" altLang="en-US" sz="2400" b="1" dirty="0">
                <a:latin typeface="Arial" charset="0"/>
              </a:rPr>
              <a:t>Free-standing or </a:t>
            </a:r>
            <a:r>
              <a:rPr lang="en-US" altLang="en-US" sz="2400" b="1" dirty="0" err="1">
                <a:latin typeface="Arial" charset="0"/>
              </a:rPr>
              <a:t>iInsulated</a:t>
            </a:r>
            <a:r>
              <a:rPr lang="en-US" altLang="en-US" sz="2400" b="1" dirty="0">
                <a:latin typeface="Arial" charset="0"/>
              </a:rPr>
              <a:t> outer casing</a:t>
            </a:r>
          </a:p>
          <a:p>
            <a:pPr>
              <a:buClr>
                <a:schemeClr val="tx1"/>
              </a:buClr>
              <a:buSzPct val="125000"/>
            </a:pPr>
            <a:r>
              <a:rPr lang="en-US" altLang="en-US" sz="2400" b="1" dirty="0">
                <a:latin typeface="Arial" charset="0"/>
              </a:rPr>
              <a:t>High P.4 seasonal efficiency</a:t>
            </a:r>
          </a:p>
          <a:p>
            <a:pPr>
              <a:buClr>
                <a:schemeClr val="tx2"/>
              </a:buClr>
              <a:buSzPct val="125000"/>
            </a:pPr>
            <a:r>
              <a:rPr lang="en-US" altLang="en-US" sz="2400" b="1" dirty="0">
                <a:solidFill>
                  <a:schemeClr val="tx2"/>
                </a:solidFill>
                <a:latin typeface="Arial" charset="0"/>
              </a:rPr>
              <a:t>Properly sized &amp; well-located in major living area</a:t>
            </a:r>
            <a:endParaRPr lang="en-US" altLang="en-US" sz="2400" b="1" dirty="0">
              <a:latin typeface="Arial" charset="0"/>
            </a:endParaRPr>
          </a:p>
        </p:txBody>
      </p:sp>
      <p:pic>
        <p:nvPicPr>
          <p:cNvPr id="4" name="Picture 3" descr="RegencyGasFireplac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0" y="1600200"/>
            <a:ext cx="2913063" cy="21046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5957316"/>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Heat Pumps</a:t>
            </a:r>
            <a:endParaRPr lang="en-CA" dirty="0"/>
          </a:p>
        </p:txBody>
      </p:sp>
      <p:pic>
        <p:nvPicPr>
          <p:cNvPr id="1133570" name="Picture 2" descr="C:\Users\Skip\Documents\Skips Documents\a_Photos\Residential\HeatPumps\HallowellIcingLowMed06-01-10_091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0" y="2750384"/>
            <a:ext cx="2971800" cy="222885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5800" y="2286000"/>
            <a:ext cx="3576638" cy="3157618"/>
          </a:xfrm>
          <a:prstGeom prst="rect">
            <a:avLst/>
          </a:prstGeom>
        </p:spPr>
      </p:pic>
    </p:spTree>
    <p:extLst>
      <p:ext uri="{BB962C8B-B14F-4D97-AF65-F5344CB8AC3E}">
        <p14:creationId xmlns:p14="http://schemas.microsoft.com/office/powerpoint/2010/main" val="257863334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00"/>
            <a:ext cx="7772400" cy="1143000"/>
          </a:xfrm>
        </p:spPr>
        <p:txBody>
          <a:bodyPr/>
          <a:lstStyle/>
          <a:p>
            <a:r>
              <a:rPr lang="en-CA" b="1" dirty="0" smtClean="0"/>
              <a:t>Definitions of </a:t>
            </a:r>
            <a:br>
              <a:rPr lang="en-CA" b="1" dirty="0" smtClean="0"/>
            </a:br>
            <a:r>
              <a:rPr lang="en-CA" b="1" dirty="0" smtClean="0"/>
              <a:t>Systems</a:t>
            </a:r>
            <a:endParaRPr lang="en-CA" b="1" dirty="0"/>
          </a:p>
        </p:txBody>
      </p:sp>
    </p:spTree>
    <p:extLst>
      <p:ext uri="{BB962C8B-B14F-4D97-AF65-F5344CB8AC3E}">
        <p14:creationId xmlns:p14="http://schemas.microsoft.com/office/powerpoint/2010/main" val="136125456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CA" dirty="0"/>
              <a:t/>
            </a:r>
            <a:br>
              <a:rPr lang="en-CA" dirty="0"/>
            </a:br>
            <a:r>
              <a:rPr lang="en-CA" sz="4000" b="1" dirty="0" smtClean="0">
                <a:solidFill>
                  <a:srgbClr val="FFFF00"/>
                </a:solidFill>
                <a:latin typeface="Arial" panose="020B0604020202020204" pitchFamily="34" charset="0"/>
              </a:rPr>
              <a:t>Conventional Energy System</a:t>
            </a:r>
            <a:r>
              <a:rPr lang="en-CA" b="1" dirty="0" smtClean="0">
                <a:latin typeface="Arial" panose="020B0604020202020204" pitchFamily="34" charset="0"/>
              </a:rPr>
              <a:t/>
            </a:r>
            <a:br>
              <a:rPr lang="en-CA" b="1" dirty="0" smtClean="0">
                <a:latin typeface="Arial" panose="020B0604020202020204" pitchFamily="34" charset="0"/>
              </a:rPr>
            </a:br>
            <a:r>
              <a:rPr lang="en-CA" b="1" dirty="0" smtClean="0">
                <a:latin typeface="Arial" panose="020B0604020202020204" pitchFamily="34" charset="0"/>
              </a:rPr>
              <a:t> </a:t>
            </a:r>
            <a:r>
              <a:rPr lang="en-CA" dirty="0"/>
              <a:t/>
            </a:r>
            <a:br>
              <a:rPr lang="en-CA" dirty="0"/>
            </a:br>
            <a:endParaRPr lang="en-CA" dirty="0"/>
          </a:p>
        </p:txBody>
      </p:sp>
      <p:sp>
        <p:nvSpPr>
          <p:cNvPr id="2" name="Content Placeholder 1"/>
          <p:cNvSpPr>
            <a:spLocks noGrp="1"/>
          </p:cNvSpPr>
          <p:nvPr>
            <p:ph idx="1"/>
          </p:nvPr>
        </p:nvSpPr>
        <p:spPr>
          <a:xfrm>
            <a:off x="381000" y="1981200"/>
            <a:ext cx="8610600" cy="4114800"/>
          </a:xfrm>
        </p:spPr>
        <p:txBody>
          <a:bodyPr/>
          <a:lstStyle/>
          <a:p>
            <a:pPr marL="0" indent="0">
              <a:buNone/>
            </a:pPr>
            <a:r>
              <a:rPr lang="en-CA" b="1" u="sng" dirty="0" smtClean="0">
                <a:latin typeface="Arial" panose="020B0604020202020204" pitchFamily="34" charset="0"/>
              </a:rPr>
              <a:t>One</a:t>
            </a:r>
            <a:r>
              <a:rPr lang="en-CA" b="1" dirty="0" smtClean="0">
                <a:latin typeface="Arial" panose="020B0604020202020204" pitchFamily="34" charset="0"/>
              </a:rPr>
              <a:t> </a:t>
            </a:r>
            <a:r>
              <a:rPr lang="en-CA" b="1" dirty="0">
                <a:latin typeface="Arial" panose="020B0604020202020204" pitchFamily="34" charset="0"/>
              </a:rPr>
              <a:t>Energy </a:t>
            </a:r>
            <a:r>
              <a:rPr lang="en-CA" b="1" u="sng" dirty="0" smtClean="0">
                <a:latin typeface="Arial" panose="020B0604020202020204" pitchFamily="34" charset="0"/>
              </a:rPr>
              <a:t>Source</a:t>
            </a:r>
            <a:r>
              <a:rPr lang="en-CA" b="1" dirty="0" smtClean="0">
                <a:latin typeface="Arial" panose="020B0604020202020204" pitchFamily="34" charset="0"/>
              </a:rPr>
              <a:t> ( oil, gas, wood,…)</a:t>
            </a:r>
          </a:p>
          <a:p>
            <a:endParaRPr lang="en-CA" b="1" dirty="0">
              <a:latin typeface="Arial" panose="020B0604020202020204" pitchFamily="34" charset="0"/>
            </a:endParaRPr>
          </a:p>
          <a:p>
            <a:pPr marL="0" indent="0">
              <a:buNone/>
            </a:pPr>
            <a:r>
              <a:rPr lang="en-CA" b="1" u="sng" dirty="0" smtClean="0">
                <a:latin typeface="Arial" panose="020B0604020202020204" pitchFamily="34" charset="0"/>
              </a:rPr>
              <a:t>One</a:t>
            </a:r>
            <a:r>
              <a:rPr lang="en-CA" b="1" dirty="0" smtClean="0">
                <a:latin typeface="Arial" panose="020B0604020202020204" pitchFamily="34" charset="0"/>
              </a:rPr>
              <a:t> </a:t>
            </a:r>
            <a:r>
              <a:rPr lang="en-CA" b="1" dirty="0">
                <a:latin typeface="Arial" panose="020B0604020202020204" pitchFamily="34" charset="0"/>
              </a:rPr>
              <a:t>Energy </a:t>
            </a:r>
            <a:r>
              <a:rPr lang="en-CA" b="1" u="sng" dirty="0" smtClean="0">
                <a:latin typeface="Arial" panose="020B0604020202020204" pitchFamily="34" charset="0"/>
              </a:rPr>
              <a:t>Use</a:t>
            </a:r>
            <a:r>
              <a:rPr lang="en-CA" b="1" dirty="0" smtClean="0">
                <a:latin typeface="Arial" panose="020B0604020202020204" pitchFamily="34" charset="0"/>
              </a:rPr>
              <a:t> (space heating, </a:t>
            </a:r>
            <a:r>
              <a:rPr lang="en-CA" b="1" dirty="0" err="1" smtClean="0">
                <a:latin typeface="Arial" panose="020B0604020202020204" pitchFamily="34" charset="0"/>
              </a:rPr>
              <a:t>wtr</a:t>
            </a:r>
            <a:r>
              <a:rPr lang="en-CA" b="1" dirty="0" smtClean="0">
                <a:latin typeface="Arial" panose="020B0604020202020204" pitchFamily="34" charset="0"/>
              </a:rPr>
              <a:t> </a:t>
            </a:r>
            <a:r>
              <a:rPr lang="en-CA" b="1" dirty="0" err="1" smtClean="0">
                <a:latin typeface="Arial" panose="020B0604020202020204" pitchFamily="34" charset="0"/>
              </a:rPr>
              <a:t>htg</a:t>
            </a:r>
            <a:r>
              <a:rPr lang="en-CA" b="1" dirty="0" smtClean="0">
                <a:latin typeface="Arial" panose="020B0604020202020204" pitchFamily="34" charset="0"/>
              </a:rPr>
              <a:t>,…)</a:t>
            </a:r>
            <a:endParaRPr lang="en-CA" dirty="0"/>
          </a:p>
        </p:txBody>
      </p:sp>
    </p:spTree>
    <p:extLst>
      <p:ext uri="{BB962C8B-B14F-4D97-AF65-F5344CB8AC3E}">
        <p14:creationId xmlns:p14="http://schemas.microsoft.com/office/powerpoint/2010/main" val="249154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theme/theme1.xml><?xml version="1.0" encoding="utf-8"?>
<a:theme xmlns:a="http://schemas.openxmlformats.org/drawingml/2006/main" name="Default Design">
  <a:themeElements>
    <a:clrScheme name="Default Design 8">
      <a:dk1>
        <a:srgbClr val="808080"/>
      </a:dk1>
      <a:lt1>
        <a:srgbClr val="FFFFFF"/>
      </a:lt1>
      <a:dk2>
        <a:srgbClr val="000000"/>
      </a:dk2>
      <a:lt2>
        <a:srgbClr val="FFFFFF"/>
      </a:lt2>
      <a:accent1>
        <a:srgbClr val="00CC99"/>
      </a:accent1>
      <a:accent2>
        <a:srgbClr val="3333CC"/>
      </a:accent2>
      <a:accent3>
        <a:srgbClr val="AAAAAA"/>
      </a:accent3>
      <a:accent4>
        <a:srgbClr val="DADADA"/>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defRPr kumimoji="0" lang="en-US" altLang="en-US" sz="2400" b="1" i="0" u="none" strike="noStrike" cap="none" normalizeH="0" baseline="0" smtClean="0">
            <a:ln>
              <a:noFill/>
            </a:ln>
            <a:solidFill>
              <a:srgbClr val="FFFFFF"/>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defRPr kumimoji="0" lang="en-US" altLang="en-US" sz="2400" b="1" i="0" u="none" strike="noStrike" cap="none" normalizeH="0" baseline="0" smtClean="0">
            <a:ln>
              <a:noFill/>
            </a:ln>
            <a:solidFill>
              <a:srgbClr val="FFFFFF"/>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Default Design 8">
        <a:dk1>
          <a:srgbClr val="808080"/>
        </a:dk1>
        <a:lt1>
          <a:srgbClr val="FFFFFF"/>
        </a:lt1>
        <a:dk2>
          <a:srgbClr val="000000"/>
        </a:dk2>
        <a:lt2>
          <a:srgbClr val="FFFFFF"/>
        </a:lt2>
        <a:accent1>
          <a:srgbClr val="00CC99"/>
        </a:accent1>
        <a:accent2>
          <a:srgbClr val="3333CC"/>
        </a:accent2>
        <a:accent3>
          <a:srgbClr val="AAAAAA"/>
        </a:accent3>
        <a:accent4>
          <a:srgbClr val="DADADA"/>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8902</TotalTime>
  <Words>2127</Words>
  <Application>Microsoft Office PowerPoint</Application>
  <PresentationFormat>On-screen Show (4:3)</PresentationFormat>
  <Paragraphs>290</Paragraphs>
  <Slides>77</Slides>
  <Notes>3</Notes>
  <HiddenSlides>0</HiddenSlides>
  <MMClips>2</MMClips>
  <ScaleCrop>false</ScaleCrop>
  <HeadingPairs>
    <vt:vector size="6" baseType="variant">
      <vt:variant>
        <vt:lpstr>Theme</vt:lpstr>
      </vt:variant>
      <vt:variant>
        <vt:i4>1</vt:i4>
      </vt:variant>
      <vt:variant>
        <vt:lpstr>Embedded OLE Servers</vt:lpstr>
      </vt:variant>
      <vt:variant>
        <vt:i4>5</vt:i4>
      </vt:variant>
      <vt:variant>
        <vt:lpstr>Slide Titles</vt:lpstr>
      </vt:variant>
      <vt:variant>
        <vt:i4>77</vt:i4>
      </vt:variant>
    </vt:vector>
  </HeadingPairs>
  <TitlesOfParts>
    <vt:vector size="83" baseType="lpstr">
      <vt:lpstr>Default Design</vt:lpstr>
      <vt:lpstr>CorelDRAW</vt:lpstr>
      <vt:lpstr>Photo Editor Photo</vt:lpstr>
      <vt:lpstr>Clip</vt:lpstr>
      <vt:lpstr>Chart</vt:lpstr>
      <vt:lpstr>Microsoft PowerPoint 97-2003 Presentation</vt:lpstr>
      <vt:lpstr>Alternative Energy Systems for Homes &amp; Building Clusters, Moving to Net Zero</vt:lpstr>
      <vt:lpstr>Learning Objectives (1)</vt:lpstr>
      <vt:lpstr>Learning Objectives (2)</vt:lpstr>
      <vt:lpstr>What are you looking for</vt:lpstr>
      <vt:lpstr>PowerPoint Presentation</vt:lpstr>
      <vt:lpstr>What do I mean by  “Net Zero”</vt:lpstr>
      <vt:lpstr>Net Zero</vt:lpstr>
      <vt:lpstr>Definitions of  Systems</vt:lpstr>
      <vt:lpstr> Conventional Energy System   </vt:lpstr>
      <vt:lpstr>Central Heating Systems</vt:lpstr>
      <vt:lpstr>Space Heaters</vt:lpstr>
      <vt:lpstr>Hybrid System</vt:lpstr>
      <vt:lpstr>Combined System</vt:lpstr>
      <vt:lpstr>Integrated System</vt:lpstr>
      <vt:lpstr>Can we use oil as we move towards net zero ?</vt:lpstr>
      <vt:lpstr>Oil </vt:lpstr>
      <vt:lpstr>Oil towards Net Zero</vt:lpstr>
      <vt:lpstr>Gas and Net Zero</vt:lpstr>
      <vt:lpstr>Gas Integrated System (eKoComfort) </vt:lpstr>
      <vt:lpstr>Renewable Energy</vt:lpstr>
      <vt:lpstr>PowerPoint Presentation</vt:lpstr>
      <vt:lpstr>Space Heater Woodstove</vt:lpstr>
      <vt:lpstr>PowerPoint Presentation</vt:lpstr>
      <vt:lpstr>Characteristics of Advanced Combustion Woodstove Moving towards Net Zero</vt:lpstr>
      <vt:lpstr>Pellet Stoves</vt:lpstr>
      <vt:lpstr>Characteristics of Good Pellet Stove</vt:lpstr>
      <vt:lpstr>Running a Natural Draft Wood-fired Appliance in a Tight Near Net Zero House</vt:lpstr>
      <vt:lpstr>Locate these radiant space heaters in a major living area,  where they can “see” a significant portion of the rest of the house</vt:lpstr>
      <vt:lpstr>PowerPoint Presentation</vt:lpstr>
      <vt:lpstr>PowerPoint Presentation</vt:lpstr>
      <vt:lpstr>Mini-Split Heat Pumps </vt:lpstr>
      <vt:lpstr>Space Heating (&amp; Cooling) in a Near-Net –Zero House with a super-efficient Mini-Split Heat Pump</vt:lpstr>
      <vt:lpstr>Mini-Split Advanced Technology</vt:lpstr>
      <vt:lpstr>Using an  advanced combustion woodstove and a mini-split heat pump  to move your dwelling towards net zero</vt:lpstr>
      <vt:lpstr>PowerPoint Presentation</vt:lpstr>
      <vt:lpstr>The Mini-Split can also help move the heat from the wood stove around the house, in an “unobtrusive” fashion, using its efficient fan system</vt:lpstr>
      <vt:lpstr>PowerPoint Presentation</vt:lpstr>
      <vt:lpstr>The mini-split can also provide air movement and cooling in the summer</vt:lpstr>
      <vt:lpstr>PowerPoint Presentation</vt:lpstr>
      <vt:lpstr>Integrated System Micro-cogeneration Space Heating, DHW, Electricity</vt:lpstr>
      <vt:lpstr>Cogeneration Stirling Engine with External “Combustor”</vt:lpstr>
      <vt:lpstr>Potential Issue with Micro-Cogeneration Systems</vt:lpstr>
      <vt:lpstr>Intermittent Renewable Energy</vt:lpstr>
      <vt:lpstr>Intermittant Renewable Energy</vt:lpstr>
      <vt:lpstr>To ensure optimal utilization and performance, some form of energy storage may be the best solution</vt:lpstr>
      <vt:lpstr>Energy Storage </vt:lpstr>
      <vt:lpstr>Energy Storage </vt:lpstr>
      <vt:lpstr>Micro-Cogeneration with Borehole Heat Storage &amp; Water Source Heat Pump</vt:lpstr>
      <vt:lpstr>Energy Storage - Electricity </vt:lpstr>
      <vt:lpstr>Solar Energy  Heating</vt:lpstr>
      <vt:lpstr>Solar Hot Water</vt:lpstr>
      <vt:lpstr>  </vt:lpstr>
      <vt:lpstr>Solar Heating Drake Landing Alberta (9500 DD)</vt:lpstr>
      <vt:lpstr>PowerPoint Presentation</vt:lpstr>
      <vt:lpstr>What’s next ??</vt:lpstr>
      <vt:lpstr>PVT Photovoltaics + Thermal </vt:lpstr>
      <vt:lpstr>New Renewable Fuels  </vt:lpstr>
      <vt:lpstr>Smart Energy Networks   Homes &amp; Communities:  Heat, Electricity, Fuel</vt:lpstr>
      <vt:lpstr>PowerPoint Presentation</vt:lpstr>
      <vt:lpstr>Summary</vt:lpstr>
      <vt:lpstr>Review of Objectives (1)</vt:lpstr>
      <vt:lpstr>Review ofLearning Objectives (2)</vt:lpstr>
      <vt:lpstr>If further questions,  contact me (Skip Hayden) Renewables &amp; Integrated Energy Systems  tel: (613) 829 9896 fax: (613) 992 9335 e-mail: skip.hayden@nrcan.gc.ca    </vt:lpstr>
      <vt:lpstr>Fuel Energy Contents</vt:lpstr>
      <vt:lpstr>Hydrogen Losses for Different Fuels</vt:lpstr>
      <vt:lpstr>Dewpoints for Different Fuels</vt:lpstr>
      <vt:lpstr>Gas in a house moving to Net Zero </vt:lpstr>
      <vt:lpstr>Condensing boilers with high modulation ideally suited to fan coils,  radiant floors and low energy housing</vt:lpstr>
      <vt:lpstr>Can a condensing boiler condense in lowered energy housing? </vt:lpstr>
      <vt:lpstr>With housing moving towards net zero</vt:lpstr>
      <vt:lpstr>Photovoltaics + Thermal (PVT)</vt:lpstr>
      <vt:lpstr>PowerPoint Presentation</vt:lpstr>
      <vt:lpstr>10 top questions to ask about micro cogeneration….</vt:lpstr>
      <vt:lpstr>A mix of heating types ?</vt:lpstr>
      <vt:lpstr>Electric Baseboard</vt:lpstr>
      <vt:lpstr>Characteristics of Efficient, Safe Gas Fireplace or “Stove”</vt:lpstr>
      <vt:lpstr>Heat Pumps</vt:lpstr>
    </vt:vector>
  </TitlesOfParts>
  <Company>CETC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Residential Heating Systems: Options &amp; Design</dc:title>
  <dc:creator>Skip Hayden</dc:creator>
  <cp:lastModifiedBy>Skip</cp:lastModifiedBy>
  <cp:revision>448</cp:revision>
  <cp:lastPrinted>2002-08-20T18:21:33Z</cp:lastPrinted>
  <dcterms:created xsi:type="dcterms:W3CDTF">2001-02-13T13:02:27Z</dcterms:created>
  <dcterms:modified xsi:type="dcterms:W3CDTF">2014-02-06T12:37:33Z</dcterms:modified>
</cp:coreProperties>
</file>