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71"/>
  </p:notesMasterIdLst>
  <p:sldIdLst>
    <p:sldId id="295" r:id="rId4"/>
    <p:sldId id="338" r:id="rId5"/>
    <p:sldId id="339" r:id="rId6"/>
    <p:sldId id="366" r:id="rId7"/>
    <p:sldId id="340" r:id="rId8"/>
    <p:sldId id="405" r:id="rId9"/>
    <p:sldId id="335" r:id="rId10"/>
    <p:sldId id="341" r:id="rId11"/>
    <p:sldId id="337" r:id="rId12"/>
    <p:sldId id="355" r:id="rId13"/>
    <p:sldId id="257" r:id="rId14"/>
    <p:sldId id="368" r:id="rId15"/>
    <p:sldId id="406" r:id="rId16"/>
    <p:sldId id="369" r:id="rId17"/>
    <p:sldId id="370" r:id="rId18"/>
    <p:sldId id="371" r:id="rId19"/>
    <p:sldId id="372" r:id="rId20"/>
    <p:sldId id="331" r:id="rId21"/>
    <p:sldId id="342" r:id="rId22"/>
    <p:sldId id="322" r:id="rId23"/>
    <p:sldId id="324" r:id="rId24"/>
    <p:sldId id="325" r:id="rId25"/>
    <p:sldId id="343" r:id="rId26"/>
    <p:sldId id="345" r:id="rId27"/>
    <p:sldId id="346" r:id="rId28"/>
    <p:sldId id="347" r:id="rId29"/>
    <p:sldId id="348" r:id="rId30"/>
    <p:sldId id="349" r:id="rId31"/>
    <p:sldId id="350" r:id="rId32"/>
    <p:sldId id="351" r:id="rId33"/>
    <p:sldId id="403" r:id="rId34"/>
    <p:sldId id="352" r:id="rId35"/>
    <p:sldId id="407" r:id="rId36"/>
    <p:sldId id="373" r:id="rId37"/>
    <p:sldId id="354" r:id="rId38"/>
    <p:sldId id="387" r:id="rId39"/>
    <p:sldId id="391" r:id="rId40"/>
    <p:sldId id="408" r:id="rId41"/>
    <p:sldId id="388" r:id="rId42"/>
    <p:sldId id="390" r:id="rId43"/>
    <p:sldId id="401" r:id="rId44"/>
    <p:sldId id="392" r:id="rId45"/>
    <p:sldId id="402" r:id="rId46"/>
    <p:sldId id="389" r:id="rId47"/>
    <p:sldId id="395" r:id="rId48"/>
    <p:sldId id="396" r:id="rId49"/>
    <p:sldId id="393" r:id="rId50"/>
    <p:sldId id="398" r:id="rId51"/>
    <p:sldId id="409" r:id="rId52"/>
    <p:sldId id="353" r:id="rId53"/>
    <p:sldId id="356" r:id="rId54"/>
    <p:sldId id="357" r:id="rId55"/>
    <p:sldId id="375" r:id="rId56"/>
    <p:sldId id="374" r:id="rId57"/>
    <p:sldId id="410" r:id="rId58"/>
    <p:sldId id="358" r:id="rId59"/>
    <p:sldId id="359" r:id="rId60"/>
    <p:sldId id="360" r:id="rId61"/>
    <p:sldId id="361" r:id="rId62"/>
    <p:sldId id="386" r:id="rId63"/>
    <p:sldId id="400" r:id="rId64"/>
    <p:sldId id="362" r:id="rId65"/>
    <p:sldId id="364" r:id="rId66"/>
    <p:sldId id="365" r:id="rId67"/>
    <p:sldId id="404" r:id="rId68"/>
    <p:sldId id="411" r:id="rId69"/>
    <p:sldId id="367"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89F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4" autoAdjust="0"/>
    <p:restoredTop sz="94434" autoAdjust="0"/>
  </p:normalViewPr>
  <p:slideViewPr>
    <p:cSldViewPr snapToGrid="0">
      <p:cViewPr varScale="1">
        <p:scale>
          <a:sx n="67" d="100"/>
          <a:sy n="67" d="100"/>
        </p:scale>
        <p:origin x="726" y="60"/>
      </p:cViewPr>
      <p:guideLst/>
    </p:cSldViewPr>
  </p:slideViewPr>
  <p:notesTextViewPr>
    <p:cViewPr>
      <p:scale>
        <a:sx n="1" d="1"/>
        <a:sy n="1" d="1"/>
      </p:scale>
      <p:origin x="0" y="0"/>
    </p:cViewPr>
  </p:notesTextViewPr>
  <p:sorterViewPr>
    <p:cViewPr varScale="1">
      <p:scale>
        <a:sx n="1" d="1"/>
        <a:sy n="1" d="1"/>
      </p:scale>
      <p:origin x="0" y="-289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C8842-A662-495D-8E8B-214CE4D9E0FA}" type="datetimeFigureOut">
              <a:rPr lang="en-US" smtClean="0"/>
              <a:t>2/7/2014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A4E10F-1B5D-4A29-908A-F58016234931}" type="slidenum">
              <a:rPr lang="en-US" smtClean="0"/>
              <a:t>‹#›</a:t>
            </a:fld>
            <a:endParaRPr lang="en-US" dirty="0"/>
          </a:p>
        </p:txBody>
      </p:sp>
    </p:spTree>
    <p:extLst>
      <p:ext uri="{BB962C8B-B14F-4D97-AF65-F5344CB8AC3E}">
        <p14:creationId xmlns:p14="http://schemas.microsoft.com/office/powerpoint/2010/main" val="294349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C38AD3-C274-4B19-B9C1-8C407C98C957}"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185956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A4E10F-1B5D-4A29-908A-F58016234931}" type="slidenum">
              <a:rPr lang="en-US" smtClean="0"/>
              <a:t>41</a:t>
            </a:fld>
            <a:endParaRPr lang="en-US" dirty="0"/>
          </a:p>
        </p:txBody>
      </p:sp>
    </p:spTree>
    <p:extLst>
      <p:ext uri="{BB962C8B-B14F-4D97-AF65-F5344CB8AC3E}">
        <p14:creationId xmlns:p14="http://schemas.microsoft.com/office/powerpoint/2010/main" val="760680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04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30E0730-FDF1-4414-8F94-1B6CCF93025F}" type="slidenum">
              <a:rPr lang="en-US">
                <a:solidFill>
                  <a:prstClr val="black"/>
                </a:solidFill>
              </a:rPr>
              <a:pPr fontAlgn="base">
                <a:spcBef>
                  <a:spcPct val="0"/>
                </a:spcBef>
                <a:spcAft>
                  <a:spcPct val="0"/>
                </a:spcAft>
              </a:pPr>
              <a:t>46</a:t>
            </a:fld>
            <a:endParaRPr lang="en-US">
              <a:solidFill>
                <a:prstClr val="black"/>
              </a:solidFill>
            </a:endParaRPr>
          </a:p>
        </p:txBody>
      </p:sp>
    </p:spTree>
    <p:extLst>
      <p:ext uri="{BB962C8B-B14F-4D97-AF65-F5344CB8AC3E}">
        <p14:creationId xmlns:p14="http://schemas.microsoft.com/office/powerpoint/2010/main" val="3495469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04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30E0730-FDF1-4414-8F94-1B6CCF93025F}" type="slidenum">
              <a:rPr lang="en-US">
                <a:solidFill>
                  <a:prstClr val="black"/>
                </a:solidFill>
              </a:rPr>
              <a:pPr fontAlgn="base">
                <a:spcBef>
                  <a:spcPct val="0"/>
                </a:spcBef>
                <a:spcAft>
                  <a:spcPct val="0"/>
                </a:spcAft>
              </a:pPr>
              <a:t>61</a:t>
            </a:fld>
            <a:endParaRPr lang="en-US">
              <a:solidFill>
                <a:prstClr val="black"/>
              </a:solidFill>
            </a:endParaRPr>
          </a:p>
        </p:txBody>
      </p:sp>
    </p:spTree>
    <p:extLst>
      <p:ext uri="{BB962C8B-B14F-4D97-AF65-F5344CB8AC3E}">
        <p14:creationId xmlns:p14="http://schemas.microsoft.com/office/powerpoint/2010/main" val="38179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A4E10F-1B5D-4A29-908A-F58016234931}" type="slidenum">
              <a:rPr lang="en-US" smtClean="0"/>
              <a:t>66</a:t>
            </a:fld>
            <a:endParaRPr lang="en-US" dirty="0"/>
          </a:p>
        </p:txBody>
      </p:sp>
    </p:spTree>
    <p:extLst>
      <p:ext uri="{BB962C8B-B14F-4D97-AF65-F5344CB8AC3E}">
        <p14:creationId xmlns:p14="http://schemas.microsoft.com/office/powerpoint/2010/main" val="3333845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D80D3A-8ED4-4BAF-91A1-A636479C27C7}" type="datetimeFigureOut">
              <a:rPr lang="en-US" smtClean="0"/>
              <a:t>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FBF7B6-F2B2-4D07-BCD1-E37A7C1C90DA}" type="slidenum">
              <a:rPr lang="en-US" smtClean="0"/>
              <a:t>‹#›</a:t>
            </a:fld>
            <a:endParaRPr lang="en-US" dirty="0"/>
          </a:p>
        </p:txBody>
      </p:sp>
    </p:spTree>
    <p:extLst>
      <p:ext uri="{BB962C8B-B14F-4D97-AF65-F5344CB8AC3E}">
        <p14:creationId xmlns:p14="http://schemas.microsoft.com/office/powerpoint/2010/main" val="39639229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0D3A-8ED4-4BAF-91A1-A636479C27C7}" type="datetimeFigureOut">
              <a:rPr lang="en-US" smtClean="0"/>
              <a:t>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FBF7B6-F2B2-4D07-BCD1-E37A7C1C90DA}" type="slidenum">
              <a:rPr lang="en-US" smtClean="0"/>
              <a:t>‹#›</a:t>
            </a:fld>
            <a:endParaRPr lang="en-US" dirty="0"/>
          </a:p>
        </p:txBody>
      </p:sp>
    </p:spTree>
    <p:extLst>
      <p:ext uri="{BB962C8B-B14F-4D97-AF65-F5344CB8AC3E}">
        <p14:creationId xmlns:p14="http://schemas.microsoft.com/office/powerpoint/2010/main" val="465845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0D3A-8ED4-4BAF-91A1-A636479C27C7}" type="datetimeFigureOut">
              <a:rPr lang="en-US" smtClean="0"/>
              <a:t>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FBF7B6-F2B2-4D07-BCD1-E37A7C1C90DA}" type="slidenum">
              <a:rPr lang="en-US" smtClean="0"/>
              <a:t>‹#›</a:t>
            </a:fld>
            <a:endParaRPr lang="en-US" dirty="0"/>
          </a:p>
        </p:txBody>
      </p:sp>
    </p:spTree>
    <p:extLst>
      <p:ext uri="{BB962C8B-B14F-4D97-AF65-F5344CB8AC3E}">
        <p14:creationId xmlns:p14="http://schemas.microsoft.com/office/powerpoint/2010/main" val="12927683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B4103B-FE88-43D8-AAE4-DF859C5957FC}" type="datetimeFigureOut">
              <a:rPr lang="en-US" smtClean="0">
                <a:solidFill>
                  <a:prstClr val="black">
                    <a:tint val="75000"/>
                  </a:prstClr>
                </a:solidFill>
              </a:rPr>
              <a:pPr/>
              <a:t>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5E879CB-B188-4DEB-833A-7A17CFEFF7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08623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B4103B-FE88-43D8-AAE4-DF859C5957FC}" type="datetimeFigureOut">
              <a:rPr lang="en-US" smtClean="0">
                <a:solidFill>
                  <a:prstClr val="black">
                    <a:tint val="75000"/>
                  </a:prstClr>
                </a:solidFill>
              </a:rPr>
              <a:pPr/>
              <a:t>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5E879CB-B188-4DEB-833A-7A17CFEFF7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77204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B4103B-FE88-43D8-AAE4-DF859C5957FC}" type="datetimeFigureOut">
              <a:rPr lang="en-US" smtClean="0">
                <a:solidFill>
                  <a:prstClr val="black">
                    <a:tint val="75000"/>
                  </a:prstClr>
                </a:solidFill>
              </a:rPr>
              <a:pPr/>
              <a:t>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5E879CB-B188-4DEB-833A-7A17CFEFF7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84192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B4103B-FE88-43D8-AAE4-DF859C5957FC}" type="datetimeFigureOut">
              <a:rPr lang="en-US" smtClean="0">
                <a:solidFill>
                  <a:prstClr val="black">
                    <a:tint val="75000"/>
                  </a:prstClr>
                </a:solidFill>
              </a:rPr>
              <a:pPr/>
              <a:t>2/7/2014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5E879CB-B188-4DEB-833A-7A17CFEFF7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96251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B4103B-FE88-43D8-AAE4-DF859C5957FC}" type="datetimeFigureOut">
              <a:rPr lang="en-US" smtClean="0">
                <a:solidFill>
                  <a:prstClr val="black">
                    <a:tint val="75000"/>
                  </a:prstClr>
                </a:solidFill>
              </a:rPr>
              <a:pPr/>
              <a:t>2/7/2014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5E879CB-B188-4DEB-833A-7A17CFEFF7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06601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B4103B-FE88-43D8-AAE4-DF859C5957FC}" type="datetimeFigureOut">
              <a:rPr lang="en-US" smtClean="0">
                <a:solidFill>
                  <a:prstClr val="black">
                    <a:tint val="75000"/>
                  </a:prstClr>
                </a:solidFill>
              </a:rPr>
              <a:pPr/>
              <a:t>2/7/2014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5E879CB-B188-4DEB-833A-7A17CFEFF7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46033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B4103B-FE88-43D8-AAE4-DF859C5957FC}" type="datetimeFigureOut">
              <a:rPr lang="en-US" smtClean="0">
                <a:solidFill>
                  <a:prstClr val="black">
                    <a:tint val="75000"/>
                  </a:prstClr>
                </a:solidFill>
              </a:rPr>
              <a:pPr/>
              <a:t>2/7/2014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5E879CB-B188-4DEB-833A-7A17CFEFF7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65182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B4103B-FE88-43D8-AAE4-DF859C5957FC}" type="datetimeFigureOut">
              <a:rPr lang="en-US" smtClean="0">
                <a:solidFill>
                  <a:prstClr val="black">
                    <a:tint val="75000"/>
                  </a:prstClr>
                </a:solidFill>
              </a:rPr>
              <a:pPr/>
              <a:t>2/7/2014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5E879CB-B188-4DEB-833A-7A17CFEFF7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14814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0D3A-8ED4-4BAF-91A1-A636479C27C7}" type="datetimeFigureOut">
              <a:rPr lang="en-US" smtClean="0"/>
              <a:t>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FBF7B6-F2B2-4D07-BCD1-E37A7C1C90DA}" type="slidenum">
              <a:rPr lang="en-US" smtClean="0"/>
              <a:t>‹#›</a:t>
            </a:fld>
            <a:endParaRPr lang="en-US" dirty="0"/>
          </a:p>
        </p:txBody>
      </p:sp>
    </p:spTree>
    <p:extLst>
      <p:ext uri="{BB962C8B-B14F-4D97-AF65-F5344CB8AC3E}">
        <p14:creationId xmlns:p14="http://schemas.microsoft.com/office/powerpoint/2010/main" val="3781626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B4103B-FE88-43D8-AAE4-DF859C5957FC}" type="datetimeFigureOut">
              <a:rPr lang="en-US" smtClean="0">
                <a:solidFill>
                  <a:prstClr val="black">
                    <a:tint val="75000"/>
                  </a:prstClr>
                </a:solidFill>
              </a:rPr>
              <a:pPr/>
              <a:t>2/7/2014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5E879CB-B188-4DEB-833A-7A17CFEFF7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60462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B4103B-FE88-43D8-AAE4-DF859C5957FC}" type="datetimeFigureOut">
              <a:rPr lang="en-US" smtClean="0">
                <a:solidFill>
                  <a:prstClr val="black">
                    <a:tint val="75000"/>
                  </a:prstClr>
                </a:solidFill>
              </a:rPr>
              <a:pPr/>
              <a:t>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5E879CB-B188-4DEB-833A-7A17CFEFF7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235706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B4103B-FE88-43D8-AAE4-DF859C5957FC}" type="datetimeFigureOut">
              <a:rPr lang="en-US" smtClean="0">
                <a:solidFill>
                  <a:prstClr val="black">
                    <a:tint val="75000"/>
                  </a:prstClr>
                </a:solidFill>
              </a:rPr>
              <a:pPr/>
              <a:t>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5E879CB-B188-4DEB-833A-7A17CFEFF7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46347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3A0002-9E09-48AF-AAF7-F623B37D704D}" type="datetimeFigureOut">
              <a:rPr lang="en-US" smtClean="0">
                <a:solidFill>
                  <a:prstClr val="black">
                    <a:tint val="75000"/>
                  </a:prstClr>
                </a:solidFill>
              </a:rPr>
              <a:pPr/>
              <a:t>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2E3098-A872-4830-B0ED-5E4FB5659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8423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3A0002-9E09-48AF-AAF7-F623B37D704D}" type="datetimeFigureOut">
              <a:rPr lang="en-US" smtClean="0">
                <a:solidFill>
                  <a:prstClr val="black">
                    <a:tint val="75000"/>
                  </a:prstClr>
                </a:solidFill>
              </a:rPr>
              <a:pPr/>
              <a:t>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2E3098-A872-4830-B0ED-5E4FB5659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3698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3A0002-9E09-48AF-AAF7-F623B37D704D}" type="datetimeFigureOut">
              <a:rPr lang="en-US" smtClean="0">
                <a:solidFill>
                  <a:prstClr val="black">
                    <a:tint val="75000"/>
                  </a:prstClr>
                </a:solidFill>
              </a:rPr>
              <a:pPr/>
              <a:t>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2E3098-A872-4830-B0ED-5E4FB5659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44119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3A0002-9E09-48AF-AAF7-F623B37D704D}" type="datetimeFigureOut">
              <a:rPr lang="en-US" smtClean="0">
                <a:solidFill>
                  <a:prstClr val="black">
                    <a:tint val="75000"/>
                  </a:prstClr>
                </a:solidFill>
              </a:rPr>
              <a:pPr/>
              <a:t>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2E3098-A872-4830-B0ED-5E4FB5659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5370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3A0002-9E09-48AF-AAF7-F623B37D704D}" type="datetimeFigureOut">
              <a:rPr lang="en-US" smtClean="0">
                <a:solidFill>
                  <a:prstClr val="black">
                    <a:tint val="75000"/>
                  </a:prstClr>
                </a:solidFill>
              </a:rPr>
              <a:pPr/>
              <a:t>2/7/2014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2E3098-A872-4830-B0ED-5E4FB5659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34933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3A0002-9E09-48AF-AAF7-F623B37D704D}" type="datetimeFigureOut">
              <a:rPr lang="en-US" smtClean="0">
                <a:solidFill>
                  <a:prstClr val="black">
                    <a:tint val="75000"/>
                  </a:prstClr>
                </a:solidFill>
              </a:rPr>
              <a:pPr/>
              <a:t>2/7/2014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2E3098-A872-4830-B0ED-5E4FB5659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61423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3A0002-9E09-48AF-AAF7-F623B37D704D}" type="datetimeFigureOut">
              <a:rPr lang="en-US" smtClean="0">
                <a:solidFill>
                  <a:prstClr val="black">
                    <a:tint val="75000"/>
                  </a:prstClr>
                </a:solidFill>
              </a:rPr>
              <a:pPr/>
              <a:t>2/7/2014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2E3098-A872-4830-B0ED-5E4FB5659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4288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D80D3A-8ED4-4BAF-91A1-A636479C27C7}" type="datetimeFigureOut">
              <a:rPr lang="en-US" smtClean="0"/>
              <a:t>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FBF7B6-F2B2-4D07-BCD1-E37A7C1C90DA}" type="slidenum">
              <a:rPr lang="en-US" smtClean="0"/>
              <a:t>‹#›</a:t>
            </a:fld>
            <a:endParaRPr lang="en-US" dirty="0"/>
          </a:p>
        </p:txBody>
      </p:sp>
    </p:spTree>
    <p:extLst>
      <p:ext uri="{BB962C8B-B14F-4D97-AF65-F5344CB8AC3E}">
        <p14:creationId xmlns:p14="http://schemas.microsoft.com/office/powerpoint/2010/main" val="40292037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3A0002-9E09-48AF-AAF7-F623B37D704D}" type="datetimeFigureOut">
              <a:rPr lang="en-US" smtClean="0">
                <a:solidFill>
                  <a:prstClr val="black">
                    <a:tint val="75000"/>
                  </a:prstClr>
                </a:solidFill>
              </a:rPr>
              <a:pPr/>
              <a:t>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2E3098-A872-4830-B0ED-5E4FB5659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68269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3A0002-9E09-48AF-AAF7-F623B37D704D}" type="datetimeFigureOut">
              <a:rPr lang="en-US" smtClean="0">
                <a:solidFill>
                  <a:prstClr val="black">
                    <a:tint val="75000"/>
                  </a:prstClr>
                </a:solidFill>
              </a:rPr>
              <a:pPr/>
              <a:t>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2E3098-A872-4830-B0ED-5E4FB5659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1342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3A0002-9E09-48AF-AAF7-F623B37D704D}" type="datetimeFigureOut">
              <a:rPr lang="en-US" smtClean="0">
                <a:solidFill>
                  <a:prstClr val="black">
                    <a:tint val="75000"/>
                  </a:prstClr>
                </a:solidFill>
              </a:rPr>
              <a:pPr/>
              <a:t>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2E3098-A872-4830-B0ED-5E4FB5659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19388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3A0002-9E09-48AF-AAF7-F623B37D704D}" type="datetimeFigureOut">
              <a:rPr lang="en-US" smtClean="0">
                <a:solidFill>
                  <a:prstClr val="black">
                    <a:tint val="75000"/>
                  </a:prstClr>
                </a:solidFill>
              </a:rPr>
              <a:pPr/>
              <a:t>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2E3098-A872-4830-B0ED-5E4FB5659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30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D80D3A-8ED4-4BAF-91A1-A636479C27C7}" type="datetimeFigureOut">
              <a:rPr lang="en-US" smtClean="0"/>
              <a:t>2/7/2014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FBF7B6-F2B2-4D07-BCD1-E37A7C1C90DA}" type="slidenum">
              <a:rPr lang="en-US" smtClean="0"/>
              <a:t>‹#›</a:t>
            </a:fld>
            <a:endParaRPr lang="en-US" dirty="0"/>
          </a:p>
        </p:txBody>
      </p:sp>
    </p:spTree>
    <p:extLst>
      <p:ext uri="{BB962C8B-B14F-4D97-AF65-F5344CB8AC3E}">
        <p14:creationId xmlns:p14="http://schemas.microsoft.com/office/powerpoint/2010/main" val="37288629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D80D3A-8ED4-4BAF-91A1-A636479C27C7}" type="datetimeFigureOut">
              <a:rPr lang="en-US" smtClean="0"/>
              <a:t>2/7/2014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3FBF7B6-F2B2-4D07-BCD1-E37A7C1C90DA}" type="slidenum">
              <a:rPr lang="en-US" smtClean="0"/>
              <a:t>‹#›</a:t>
            </a:fld>
            <a:endParaRPr lang="en-US" dirty="0"/>
          </a:p>
        </p:txBody>
      </p:sp>
    </p:spTree>
    <p:extLst>
      <p:ext uri="{BB962C8B-B14F-4D97-AF65-F5344CB8AC3E}">
        <p14:creationId xmlns:p14="http://schemas.microsoft.com/office/powerpoint/2010/main" val="10589510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D80D3A-8ED4-4BAF-91A1-A636479C27C7}" type="datetimeFigureOut">
              <a:rPr lang="en-US" smtClean="0"/>
              <a:t>2/7/2014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3FBF7B6-F2B2-4D07-BCD1-E37A7C1C90DA}" type="slidenum">
              <a:rPr lang="en-US" smtClean="0"/>
              <a:t>‹#›</a:t>
            </a:fld>
            <a:endParaRPr lang="en-US" dirty="0"/>
          </a:p>
        </p:txBody>
      </p:sp>
    </p:spTree>
    <p:extLst>
      <p:ext uri="{BB962C8B-B14F-4D97-AF65-F5344CB8AC3E}">
        <p14:creationId xmlns:p14="http://schemas.microsoft.com/office/powerpoint/2010/main" val="5866089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D80D3A-8ED4-4BAF-91A1-A636479C27C7}" type="datetimeFigureOut">
              <a:rPr lang="en-US" smtClean="0"/>
              <a:t>2/7/2014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3FBF7B6-F2B2-4D07-BCD1-E37A7C1C90DA}" type="slidenum">
              <a:rPr lang="en-US" smtClean="0"/>
              <a:t>‹#›</a:t>
            </a:fld>
            <a:endParaRPr lang="en-US" dirty="0"/>
          </a:p>
        </p:txBody>
      </p:sp>
    </p:spTree>
    <p:extLst>
      <p:ext uri="{BB962C8B-B14F-4D97-AF65-F5344CB8AC3E}">
        <p14:creationId xmlns:p14="http://schemas.microsoft.com/office/powerpoint/2010/main" val="35228490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0D3A-8ED4-4BAF-91A1-A636479C27C7}" type="datetimeFigureOut">
              <a:rPr lang="en-US" smtClean="0"/>
              <a:t>2/7/2014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FBF7B6-F2B2-4D07-BCD1-E37A7C1C90DA}" type="slidenum">
              <a:rPr lang="en-US" smtClean="0"/>
              <a:t>‹#›</a:t>
            </a:fld>
            <a:endParaRPr lang="en-US" dirty="0"/>
          </a:p>
        </p:txBody>
      </p:sp>
    </p:spTree>
    <p:extLst>
      <p:ext uri="{BB962C8B-B14F-4D97-AF65-F5344CB8AC3E}">
        <p14:creationId xmlns:p14="http://schemas.microsoft.com/office/powerpoint/2010/main" val="33370838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0D3A-8ED4-4BAF-91A1-A636479C27C7}" type="datetimeFigureOut">
              <a:rPr lang="en-US" smtClean="0"/>
              <a:t>2/7/2014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FBF7B6-F2B2-4D07-BCD1-E37A7C1C90DA}" type="slidenum">
              <a:rPr lang="en-US" smtClean="0"/>
              <a:t>‹#›</a:t>
            </a:fld>
            <a:endParaRPr lang="en-US" dirty="0"/>
          </a:p>
        </p:txBody>
      </p:sp>
    </p:spTree>
    <p:extLst>
      <p:ext uri="{BB962C8B-B14F-4D97-AF65-F5344CB8AC3E}">
        <p14:creationId xmlns:p14="http://schemas.microsoft.com/office/powerpoint/2010/main" val="20843067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D80D3A-8ED4-4BAF-91A1-A636479C27C7}" type="datetimeFigureOut">
              <a:rPr lang="en-US" smtClean="0"/>
              <a:t>2/7/2014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FBF7B6-F2B2-4D07-BCD1-E37A7C1C90DA}" type="slidenum">
              <a:rPr lang="en-US" smtClean="0"/>
              <a:t>‹#›</a:t>
            </a:fld>
            <a:endParaRPr lang="en-US" dirty="0"/>
          </a:p>
        </p:txBody>
      </p:sp>
    </p:spTree>
    <p:extLst>
      <p:ext uri="{BB962C8B-B14F-4D97-AF65-F5344CB8AC3E}">
        <p14:creationId xmlns:p14="http://schemas.microsoft.com/office/powerpoint/2010/main" val="306367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B4103B-FE88-43D8-AAE4-DF859C5957FC}" type="datetimeFigureOut">
              <a:rPr lang="en-US" smtClean="0">
                <a:solidFill>
                  <a:prstClr val="black">
                    <a:tint val="75000"/>
                  </a:prstClr>
                </a:solidFill>
              </a:rPr>
              <a:pPr/>
              <a:t>2/7/2014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E879CB-B188-4DEB-833A-7A17CFEFF7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51914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A0002-9E09-48AF-AAF7-F623B37D704D}" type="datetimeFigureOut">
              <a:rPr lang="en-US" smtClean="0">
                <a:solidFill>
                  <a:prstClr val="black">
                    <a:tint val="75000"/>
                  </a:prstClr>
                </a:solidFill>
              </a:rPr>
              <a:pPr/>
              <a:t>2/7/2014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2E3098-A872-4830-B0ED-5E4FB5659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1853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vmlDrawing" Target="../drawings/vmlDrawing1.vml"/><Relationship Id="rId5" Type="http://schemas.openxmlformats.org/officeDocument/2006/relationships/image" Target="../media/image51.emf"/><Relationship Id="rId4" Type="http://schemas.openxmlformats.org/officeDocument/2006/relationships/oleObject" Target="../embeddings/Microsoft_Excel_97-2003_Worksheet1.xls"/></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9.xml"/><Relationship Id="rId1" Type="http://schemas.openxmlformats.org/officeDocument/2006/relationships/vmlDrawing" Target="../drawings/vmlDrawing2.vml"/><Relationship Id="rId5" Type="http://schemas.openxmlformats.org/officeDocument/2006/relationships/image" Target="../media/image51.emf"/><Relationship Id="rId4" Type="http://schemas.openxmlformats.org/officeDocument/2006/relationships/oleObject" Target="../embeddings/Microsoft_Excel_97-2003_Worksheet2.xls"/></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39219"/>
            <a:ext cx="11981329" cy="1731145"/>
          </a:xfrm>
        </p:spPr>
        <p:txBody>
          <a:bodyPr/>
          <a:lstStyle/>
          <a:p>
            <a:r>
              <a:rPr lang="en-US" b="1" dirty="0" smtClean="0">
                <a:solidFill>
                  <a:srgbClr val="00FF00"/>
                </a:solidFill>
                <a:effectLst>
                  <a:outerShdw blurRad="38100" dist="38100" dir="2700000" algn="tl">
                    <a:srgbClr val="000000">
                      <a:alpha val="43137"/>
                    </a:srgbClr>
                  </a:outerShdw>
                </a:effectLst>
              </a:rPr>
              <a:t>No Loan – No Project</a:t>
            </a:r>
            <a:endParaRPr lang="en-US" b="1" dirty="0">
              <a:solidFill>
                <a:srgbClr val="00FF00"/>
              </a:solidFill>
              <a:effectLst>
                <a:outerShdw blurRad="38100" dist="38100" dir="2700000" algn="tl">
                  <a:srgbClr val="000000">
                    <a:alpha val="43137"/>
                  </a:srgbClr>
                </a:outerShdw>
              </a:effectLst>
            </a:endParaRPr>
          </a:p>
        </p:txBody>
      </p:sp>
      <p:sp>
        <p:nvSpPr>
          <p:cNvPr id="5" name="Subtitle 4"/>
          <p:cNvSpPr>
            <a:spLocks noGrp="1"/>
          </p:cNvSpPr>
          <p:nvPr>
            <p:ph type="subTitle" idx="1"/>
          </p:nvPr>
        </p:nvSpPr>
        <p:spPr>
          <a:xfrm>
            <a:off x="380158" y="2028266"/>
            <a:ext cx="11458575" cy="2770094"/>
          </a:xfrm>
        </p:spPr>
        <p:txBody>
          <a:bodyPr>
            <a:normAutofit/>
          </a:bodyPr>
          <a:lstStyle/>
          <a:p>
            <a:endParaRPr lang="en-US" sz="1200" i="1" dirty="0" smtClean="0">
              <a:solidFill>
                <a:schemeClr val="bg1"/>
              </a:solidFill>
            </a:endParaRPr>
          </a:p>
          <a:p>
            <a:r>
              <a:rPr lang="en-US" sz="3600" i="1" dirty="0" smtClean="0">
                <a:solidFill>
                  <a:srgbClr val="00FF00"/>
                </a:solidFill>
              </a:rPr>
              <a:t>Strategies for Working with Appraisers, Lenders, &amp; Realtors</a:t>
            </a:r>
            <a:endParaRPr lang="en-US" b="1" dirty="0" smtClean="0">
              <a:solidFill>
                <a:schemeClr val="bg1"/>
              </a:solidFill>
            </a:endParaRPr>
          </a:p>
          <a:p>
            <a:r>
              <a:rPr lang="en-US" b="1" dirty="0" smtClean="0">
                <a:solidFill>
                  <a:schemeClr val="bg1"/>
                </a:solidFill>
              </a:rPr>
              <a:t>Jeffrey Gephart, Vermont Green Home Alliance</a:t>
            </a:r>
          </a:p>
          <a:p>
            <a:r>
              <a:rPr lang="en-US" sz="3200" b="1" i="1" dirty="0" smtClean="0">
                <a:solidFill>
                  <a:srgbClr val="00FF00"/>
                </a:solidFill>
              </a:rPr>
              <a:t>Better Buildings by Design 2014</a:t>
            </a:r>
          </a:p>
          <a:p>
            <a:r>
              <a:rPr lang="en-US" i="1" dirty="0" smtClean="0">
                <a:solidFill>
                  <a:schemeClr val="bg1"/>
                </a:solidFill>
              </a:rPr>
              <a:t>February 6, 2014 - Burlington, VT</a:t>
            </a:r>
            <a:endParaRPr lang="en-US" i="1" dirty="0">
              <a:solidFill>
                <a:schemeClr val="bg1"/>
              </a:solidFill>
            </a:endParaRPr>
          </a:p>
        </p:txBody>
      </p:sp>
      <p:pic>
        <p:nvPicPr>
          <p:cNvPr id="6" name="Picture 5"/>
          <p:cNvPicPr>
            <a:picLocks noChangeAspect="1"/>
          </p:cNvPicPr>
          <p:nvPr/>
        </p:nvPicPr>
        <p:blipFill>
          <a:blip r:embed="rId2"/>
          <a:stretch>
            <a:fillRect/>
          </a:stretch>
        </p:blipFill>
        <p:spPr>
          <a:xfrm>
            <a:off x="380158" y="628611"/>
            <a:ext cx="1967752" cy="1431540"/>
          </a:xfrm>
          <a:prstGeom prst="rect">
            <a:avLst/>
          </a:prstGeom>
        </p:spPr>
      </p:pic>
      <p:pic>
        <p:nvPicPr>
          <p:cNvPr id="1026" name="Picture 2" descr="http://www.gobankingrates.com/system/uploads/Qualify-for-a-Mortgage-Loan1-300x1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4649" y="602680"/>
            <a:ext cx="2197191" cy="14574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632695" y="4715278"/>
            <a:ext cx="8953500" cy="1905000"/>
          </a:xfrm>
          <a:prstGeom prst="rect">
            <a:avLst/>
          </a:prstGeom>
        </p:spPr>
      </p:pic>
    </p:spTree>
    <p:extLst>
      <p:ext uri="{BB962C8B-B14F-4D97-AF65-F5344CB8AC3E}">
        <p14:creationId xmlns:p14="http://schemas.microsoft.com/office/powerpoint/2010/main" val="34581105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035" y="2313709"/>
            <a:ext cx="5971310" cy="3269674"/>
          </a:xfrm>
        </p:spPr>
        <p:txBody>
          <a:bodyPr>
            <a:noAutofit/>
          </a:bodyPr>
          <a:lstStyle/>
          <a:p>
            <a:pPr marL="0" indent="0">
              <a:spcBef>
                <a:spcPts val="0"/>
              </a:spcBef>
              <a:spcAft>
                <a:spcPts val="1200"/>
              </a:spcAft>
              <a:buNone/>
            </a:pPr>
            <a:r>
              <a:rPr lang="en-US" sz="3600" dirty="0" smtClean="0">
                <a:solidFill>
                  <a:schemeClr val="bg1"/>
                </a:solidFill>
              </a:rPr>
              <a:t>Transformation </a:t>
            </a:r>
            <a:r>
              <a:rPr lang="en-US" sz="3600" dirty="0">
                <a:solidFill>
                  <a:schemeClr val="bg1"/>
                </a:solidFill>
              </a:rPr>
              <a:t>of the </a:t>
            </a:r>
            <a:r>
              <a:rPr lang="en-US" sz="3600" dirty="0" smtClean="0">
                <a:solidFill>
                  <a:schemeClr val="bg1"/>
                </a:solidFill>
              </a:rPr>
              <a:t>real </a:t>
            </a:r>
            <a:r>
              <a:rPr lang="en-US" sz="3600" dirty="0">
                <a:solidFill>
                  <a:schemeClr val="bg1"/>
                </a:solidFill>
              </a:rPr>
              <a:t>estate market so that sellers </a:t>
            </a:r>
            <a:r>
              <a:rPr lang="en-US" sz="3600" dirty="0" smtClean="0">
                <a:solidFill>
                  <a:schemeClr val="bg1"/>
                </a:solidFill>
              </a:rPr>
              <a:t>&amp; </a:t>
            </a:r>
            <a:r>
              <a:rPr lang="en-US" sz="3600" dirty="0">
                <a:solidFill>
                  <a:schemeClr val="bg1"/>
                </a:solidFill>
              </a:rPr>
              <a:t>buyers can identify </a:t>
            </a:r>
            <a:r>
              <a:rPr lang="en-US" sz="3600" dirty="0" smtClean="0">
                <a:solidFill>
                  <a:schemeClr val="bg1"/>
                </a:solidFill>
              </a:rPr>
              <a:t>&amp; </a:t>
            </a:r>
            <a:r>
              <a:rPr lang="en-US" sz="3600" dirty="0">
                <a:solidFill>
                  <a:schemeClr val="bg1"/>
                </a:solidFill>
              </a:rPr>
              <a:t>accurately value energy-efficiency </a:t>
            </a:r>
            <a:r>
              <a:rPr lang="en-US" sz="3600" dirty="0" smtClean="0">
                <a:solidFill>
                  <a:schemeClr val="bg1"/>
                </a:solidFill>
              </a:rPr>
              <a:t>benefits.</a:t>
            </a:r>
          </a:p>
          <a:p>
            <a:endParaRPr lang="en-US" sz="3600" dirty="0">
              <a:solidFill>
                <a:schemeClr val="bg1"/>
              </a:solidFill>
            </a:endParaRPr>
          </a:p>
        </p:txBody>
      </p:sp>
      <p:pic>
        <p:nvPicPr>
          <p:cNvPr id="5" name="Picture 4"/>
          <p:cNvPicPr>
            <a:picLocks noChangeAspect="1"/>
          </p:cNvPicPr>
          <p:nvPr/>
        </p:nvPicPr>
        <p:blipFill>
          <a:blip r:embed="rId2"/>
          <a:stretch>
            <a:fillRect/>
          </a:stretch>
        </p:blipFill>
        <p:spPr>
          <a:xfrm>
            <a:off x="7911799" y="1953490"/>
            <a:ext cx="3151055" cy="4186401"/>
          </a:xfrm>
          <a:prstGeom prst="rect">
            <a:avLst/>
          </a:prstGeom>
        </p:spPr>
      </p:pic>
      <p:sp>
        <p:nvSpPr>
          <p:cNvPr id="2" name="Title 1"/>
          <p:cNvSpPr>
            <a:spLocks noGrp="1"/>
          </p:cNvSpPr>
          <p:nvPr>
            <p:ph type="title"/>
          </p:nvPr>
        </p:nvSpPr>
        <p:spPr>
          <a:xfrm>
            <a:off x="1487606" y="453115"/>
            <a:ext cx="9866193" cy="1325563"/>
          </a:xfrm>
        </p:spPr>
        <p:txBody>
          <a:bodyPr/>
          <a:lstStyle/>
          <a:p>
            <a:r>
              <a:rPr lang="en-US" b="1" dirty="0" smtClean="0">
                <a:solidFill>
                  <a:srgbClr val="66FF33"/>
                </a:solidFill>
              </a:rPr>
              <a:t>Our Goal</a:t>
            </a:r>
            <a:endParaRPr lang="en-US" b="1" dirty="0">
              <a:solidFill>
                <a:srgbClr val="66FF33"/>
              </a:solidFill>
            </a:endParaRPr>
          </a:p>
        </p:txBody>
      </p:sp>
    </p:spTree>
    <p:extLst>
      <p:ext uri="{BB962C8B-B14F-4D97-AF65-F5344CB8AC3E}">
        <p14:creationId xmlns:p14="http://schemas.microsoft.com/office/powerpoint/2010/main" val="13007179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8200" y="1723508"/>
            <a:ext cx="10515600" cy="4746565"/>
          </a:xfrm>
        </p:spPr>
        <p:txBody>
          <a:bodyPr>
            <a:noAutofit/>
          </a:bodyPr>
          <a:lstStyle/>
          <a:p>
            <a:pPr>
              <a:spcBef>
                <a:spcPts val="1400"/>
              </a:spcBef>
            </a:pPr>
            <a:r>
              <a:rPr lang="en-US" dirty="0">
                <a:solidFill>
                  <a:schemeClr val="bg1"/>
                </a:solidFill>
              </a:rPr>
              <a:t>The Multiple Listing Service (MLS) is </a:t>
            </a:r>
            <a:r>
              <a:rPr lang="en-US" dirty="0" smtClean="0">
                <a:solidFill>
                  <a:schemeClr val="bg1"/>
                </a:solidFill>
              </a:rPr>
              <a:t>the </a:t>
            </a:r>
            <a:r>
              <a:rPr lang="en-US" dirty="0">
                <a:solidFill>
                  <a:schemeClr val="bg1"/>
                </a:solidFill>
              </a:rPr>
              <a:t>real estate database. </a:t>
            </a:r>
            <a:endParaRPr lang="en-US" dirty="0" smtClean="0">
              <a:solidFill>
                <a:schemeClr val="bg1"/>
              </a:solidFill>
            </a:endParaRPr>
          </a:p>
          <a:p>
            <a:pPr>
              <a:spcBef>
                <a:spcPts val="1400"/>
              </a:spcBef>
            </a:pPr>
            <a:r>
              <a:rPr lang="en-US" dirty="0" smtClean="0">
                <a:solidFill>
                  <a:schemeClr val="bg1"/>
                </a:solidFill>
              </a:rPr>
              <a:t>The MLS displays homes for sale &amp; sold. </a:t>
            </a:r>
          </a:p>
          <a:p>
            <a:pPr>
              <a:spcBef>
                <a:spcPts val="1400"/>
              </a:spcBef>
            </a:pPr>
            <a:r>
              <a:rPr lang="en-US" dirty="0" smtClean="0">
                <a:solidFill>
                  <a:schemeClr val="bg1"/>
                </a:solidFill>
              </a:rPr>
              <a:t>Users can search for home features, such as square footage, # of bathrooms/bedrooms, &amp; in a few locations, energy performance data.</a:t>
            </a:r>
          </a:p>
          <a:p>
            <a:pPr>
              <a:spcBef>
                <a:spcPts val="1400"/>
              </a:spcBef>
            </a:pPr>
            <a:r>
              <a:rPr lang="en-US" dirty="0">
                <a:solidFill>
                  <a:schemeClr val="bg1"/>
                </a:solidFill>
              </a:rPr>
              <a:t>Primary tool used by appraisers to find “comparable” value homes from actual sales data.</a:t>
            </a:r>
          </a:p>
          <a:p>
            <a:pPr>
              <a:spcBef>
                <a:spcPts val="1400"/>
              </a:spcBef>
            </a:pPr>
            <a:r>
              <a:rPr lang="en-US" dirty="0" smtClean="0">
                <a:solidFill>
                  <a:schemeClr val="bg1"/>
                </a:solidFill>
              </a:rPr>
              <a:t>Of the ~850 independent MLS across the country, only ~150 MLS have “Green Features.” </a:t>
            </a:r>
          </a:p>
          <a:p>
            <a:pPr>
              <a:spcBef>
                <a:spcPts val="1400"/>
              </a:spcBef>
            </a:pPr>
            <a:r>
              <a:rPr lang="en-US" dirty="0" smtClean="0">
                <a:solidFill>
                  <a:schemeClr val="bg1"/>
                </a:solidFill>
              </a:rPr>
              <a:t>Our </a:t>
            </a:r>
            <a:r>
              <a:rPr lang="en-US" dirty="0">
                <a:solidFill>
                  <a:schemeClr val="bg1"/>
                </a:solidFill>
              </a:rPr>
              <a:t>MLS is the Northern New England Real Estate </a:t>
            </a:r>
            <a:r>
              <a:rPr lang="en-US" dirty="0" smtClean="0">
                <a:solidFill>
                  <a:schemeClr val="bg1"/>
                </a:solidFill>
              </a:rPr>
              <a:t>Network (NNEREN).</a:t>
            </a:r>
          </a:p>
        </p:txBody>
      </p:sp>
      <p:sp>
        <p:nvSpPr>
          <p:cNvPr id="6" name="Title 3"/>
          <p:cNvSpPr txBox="1">
            <a:spLocks/>
          </p:cNvSpPr>
          <p:nvPr/>
        </p:nvSpPr>
        <p:spPr>
          <a:xfrm>
            <a:off x="838200" y="1825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rgbClr val="66FF33"/>
              </a:solidFill>
            </a:endParaRPr>
          </a:p>
        </p:txBody>
      </p:sp>
      <p:pic>
        <p:nvPicPr>
          <p:cNvPr id="7" name="Picture 6"/>
          <p:cNvPicPr>
            <a:picLocks noChangeAspect="1"/>
          </p:cNvPicPr>
          <p:nvPr/>
        </p:nvPicPr>
        <p:blipFill>
          <a:blip r:embed="rId2"/>
          <a:stretch>
            <a:fillRect/>
          </a:stretch>
        </p:blipFill>
        <p:spPr>
          <a:xfrm>
            <a:off x="8436552" y="124516"/>
            <a:ext cx="2390775" cy="1343025"/>
          </a:xfrm>
          <a:prstGeom prst="rect">
            <a:avLst/>
          </a:prstGeom>
        </p:spPr>
      </p:pic>
      <p:sp>
        <p:nvSpPr>
          <p:cNvPr id="3" name="Rectangle 2"/>
          <p:cNvSpPr/>
          <p:nvPr/>
        </p:nvSpPr>
        <p:spPr>
          <a:xfrm>
            <a:off x="996763" y="426695"/>
            <a:ext cx="7246691" cy="769441"/>
          </a:xfrm>
          <a:prstGeom prst="rect">
            <a:avLst/>
          </a:prstGeom>
        </p:spPr>
        <p:txBody>
          <a:bodyPr wrap="square">
            <a:spAutoFit/>
          </a:bodyPr>
          <a:lstStyle/>
          <a:p>
            <a:r>
              <a:rPr lang="en-US" sz="4400" b="1" dirty="0">
                <a:solidFill>
                  <a:srgbClr val="66FF33"/>
                </a:solidFill>
                <a:latin typeface="+mj-lt"/>
              </a:rPr>
              <a:t>Real Estate Is Local (The MLS)</a:t>
            </a:r>
          </a:p>
        </p:txBody>
      </p:sp>
    </p:spTree>
    <p:extLst>
      <p:ext uri="{BB962C8B-B14F-4D97-AF65-F5344CB8AC3E}">
        <p14:creationId xmlns:p14="http://schemas.microsoft.com/office/powerpoint/2010/main" val="20318596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132" y="451804"/>
            <a:ext cx="6723475" cy="2600677"/>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536" y="3449225"/>
            <a:ext cx="6734071" cy="2907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http://www.nnerenmls.com/nne/jpg/5273/2765273.jpg"/>
          <p:cNvPicPr>
            <a:picLocks noChangeAspect="1" noChangeArrowheads="1"/>
          </p:cNvPicPr>
          <p:nvPr/>
        </p:nvPicPr>
        <p:blipFill rotWithShape="1">
          <a:blip r:embed="rId4">
            <a:extLst>
              <a:ext uri="{28A0092B-C50C-407E-A947-70E740481C1C}">
                <a14:useLocalDpi xmlns:a14="http://schemas.microsoft.com/office/drawing/2010/main" val="0"/>
              </a:ext>
            </a:extLst>
          </a:blip>
          <a:srcRect t="4910" b="4468"/>
          <a:stretch/>
        </p:blipFill>
        <p:spPr bwMode="auto">
          <a:xfrm>
            <a:off x="7126940" y="451804"/>
            <a:ext cx="4837717" cy="32956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126940" y="4184072"/>
            <a:ext cx="4837717" cy="1815882"/>
          </a:xfrm>
          <a:prstGeom prst="rect">
            <a:avLst/>
          </a:prstGeom>
          <a:noFill/>
        </p:spPr>
        <p:txBody>
          <a:bodyPr wrap="square" rtlCol="0">
            <a:spAutoFit/>
          </a:bodyPr>
          <a:lstStyle/>
          <a:p>
            <a:pPr algn="ctr"/>
            <a:r>
              <a:rPr lang="en-US" sz="2800" dirty="0" smtClean="0">
                <a:solidFill>
                  <a:prstClr val="white"/>
                </a:solidFill>
              </a:rPr>
              <a:t>Our MLS covers all of Vermont &amp; New Hampshire, some of Maine &amp; a tiny bit of Massachusetts.</a:t>
            </a:r>
            <a:endParaRPr lang="en-US" sz="2800" dirty="0">
              <a:solidFill>
                <a:prstClr val="white"/>
              </a:solidFill>
            </a:endParaRPr>
          </a:p>
        </p:txBody>
      </p:sp>
      <p:cxnSp>
        <p:nvCxnSpPr>
          <p:cNvPr id="5" name="Straight Connector 4"/>
          <p:cNvCxnSpPr/>
          <p:nvPr/>
        </p:nvCxnSpPr>
        <p:spPr>
          <a:xfrm flipV="1">
            <a:off x="2563091" y="4003964"/>
            <a:ext cx="3463636" cy="1385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1588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6172200" cy="6858000"/>
            <a:chOff x="990600" y="-152400"/>
            <a:chExt cx="5791314" cy="6553076"/>
          </a:xfrm>
        </p:grpSpPr>
        <p:pic>
          <p:nvPicPr>
            <p:cNvPr id="194562" name="Picture 2"/>
            <p:cNvPicPr>
              <a:picLocks noChangeAspect="1" noChangeArrowheads="1"/>
            </p:cNvPicPr>
            <p:nvPr/>
          </p:nvPicPr>
          <p:blipFill>
            <a:blip r:embed="rId2"/>
            <a:srcRect l="20000" t="19200" r="20000" b="13714"/>
            <a:stretch>
              <a:fillRect/>
            </a:stretch>
          </p:blipFill>
          <p:spPr bwMode="auto">
            <a:xfrm>
              <a:off x="990600" y="-152400"/>
              <a:ext cx="5791200" cy="4046851"/>
            </a:xfrm>
            <a:prstGeom prst="rect">
              <a:avLst/>
            </a:prstGeom>
            <a:noFill/>
            <a:ln w="9525">
              <a:noFill/>
              <a:miter lim="800000"/>
              <a:headEnd/>
              <a:tailEnd/>
            </a:ln>
            <a:effectLst/>
          </p:spPr>
        </p:pic>
        <p:pic>
          <p:nvPicPr>
            <p:cNvPr id="194563" name="Picture 3"/>
            <p:cNvPicPr>
              <a:picLocks noChangeAspect="1" noChangeArrowheads="1"/>
            </p:cNvPicPr>
            <p:nvPr/>
          </p:nvPicPr>
          <p:blipFill>
            <a:blip r:embed="rId3"/>
            <a:srcRect l="20000" t="32000" r="20286" b="26514"/>
            <a:stretch>
              <a:fillRect/>
            </a:stretch>
          </p:blipFill>
          <p:spPr bwMode="auto">
            <a:xfrm>
              <a:off x="990600" y="3886200"/>
              <a:ext cx="5791314" cy="2514476"/>
            </a:xfrm>
            <a:prstGeom prst="rect">
              <a:avLst/>
            </a:prstGeom>
            <a:noFill/>
            <a:ln w="9525">
              <a:noFill/>
              <a:miter lim="800000"/>
              <a:headEnd/>
              <a:tailEnd/>
            </a:ln>
            <a:effectLst/>
          </p:spPr>
        </p:pic>
      </p:grpSp>
      <p:sp>
        <p:nvSpPr>
          <p:cNvPr id="5" name="TextBox 4"/>
          <p:cNvSpPr txBox="1"/>
          <p:nvPr/>
        </p:nvSpPr>
        <p:spPr>
          <a:xfrm>
            <a:off x="6456651" y="373654"/>
            <a:ext cx="5349921" cy="1815882"/>
          </a:xfrm>
          <a:prstGeom prst="rect">
            <a:avLst/>
          </a:prstGeom>
          <a:noFill/>
        </p:spPr>
        <p:txBody>
          <a:bodyPr wrap="square" rtlCol="0">
            <a:spAutoFit/>
          </a:bodyPr>
          <a:lstStyle/>
          <a:p>
            <a:pPr algn="ctr"/>
            <a:r>
              <a:rPr lang="en-US" sz="2800" dirty="0" smtClean="0">
                <a:solidFill>
                  <a:prstClr val="white"/>
                </a:solidFill>
                <a:effectLst>
                  <a:outerShdw blurRad="38100" dist="38100" dir="2700000" algn="tl">
                    <a:srgbClr val="000000">
                      <a:alpha val="43137"/>
                    </a:srgbClr>
                  </a:outerShdw>
                </a:effectLst>
              </a:rPr>
              <a:t>A </a:t>
            </a:r>
            <a:r>
              <a:rPr lang="en-US" sz="2800" dirty="0">
                <a:solidFill>
                  <a:prstClr val="white"/>
                </a:solidFill>
                <a:effectLst>
                  <a:outerShdw blurRad="38100" dist="38100" dir="2700000" algn="tl">
                    <a:srgbClr val="000000">
                      <a:alpha val="43137"/>
                    </a:srgbClr>
                  </a:outerShdw>
                </a:effectLst>
              </a:rPr>
              <a:t>graphic display of the HERS Index score </a:t>
            </a:r>
            <a:r>
              <a:rPr lang="en-US" sz="2800" dirty="0" smtClean="0">
                <a:solidFill>
                  <a:prstClr val="white"/>
                </a:solidFill>
                <a:effectLst>
                  <a:outerShdw blurRad="38100" dist="38100" dir="2700000" algn="tl">
                    <a:srgbClr val="000000">
                      <a:alpha val="43137"/>
                    </a:srgbClr>
                  </a:outerShdw>
                </a:effectLst>
              </a:rPr>
              <a:t>in </a:t>
            </a:r>
            <a:r>
              <a:rPr lang="en-US" sz="2800" dirty="0">
                <a:solidFill>
                  <a:prstClr val="white"/>
                </a:solidFill>
                <a:effectLst>
                  <a:outerShdw blurRad="38100" dist="38100" dir="2700000" algn="tl">
                    <a:srgbClr val="000000">
                      <a:alpha val="43137"/>
                    </a:srgbClr>
                  </a:outerShdw>
                </a:effectLst>
              </a:rPr>
              <a:t>the MLS will function more like the EnergyGuide label &amp; provide context. </a:t>
            </a:r>
          </a:p>
        </p:txBody>
      </p:sp>
      <p:sp>
        <p:nvSpPr>
          <p:cNvPr id="8" name="Rounded Rectangle 7"/>
          <p:cNvSpPr/>
          <p:nvPr/>
        </p:nvSpPr>
        <p:spPr>
          <a:xfrm>
            <a:off x="2209800" y="6400800"/>
            <a:ext cx="990600" cy="2286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5" name="Picture 4" descr="Energy Guide label"/>
          <p:cNvPicPr>
            <a:picLocks noChangeAspect="1" noChangeArrowheads="1"/>
          </p:cNvPicPr>
          <p:nvPr/>
        </p:nvPicPr>
        <p:blipFill>
          <a:blip r:embed="rId4"/>
          <a:srcRect/>
          <a:stretch>
            <a:fillRect/>
          </a:stretch>
        </p:blipFill>
        <p:spPr bwMode="auto">
          <a:xfrm>
            <a:off x="7836590" y="2469612"/>
            <a:ext cx="2590042" cy="3531090"/>
          </a:xfrm>
          <a:prstGeom prst="rect">
            <a:avLst/>
          </a:prstGeom>
          <a:noFill/>
        </p:spPr>
      </p:pic>
      <p:sp>
        <p:nvSpPr>
          <p:cNvPr id="2" name="TextBox 1"/>
          <p:cNvSpPr txBox="1"/>
          <p:nvPr/>
        </p:nvSpPr>
        <p:spPr>
          <a:xfrm>
            <a:off x="2798618" y="0"/>
            <a:ext cx="3075709" cy="369332"/>
          </a:xfrm>
          <a:prstGeom prst="rect">
            <a:avLst/>
          </a:prstGeom>
          <a:noFill/>
        </p:spPr>
        <p:txBody>
          <a:bodyPr wrap="square" rtlCol="0">
            <a:spAutoFit/>
          </a:bodyPr>
          <a:lstStyle/>
          <a:p>
            <a:r>
              <a:rPr lang="en-US" dirty="0" smtClean="0">
                <a:solidFill>
                  <a:prstClr val="black"/>
                </a:solidFill>
              </a:rPr>
              <a:t>Public View (non-subscriber)</a:t>
            </a:r>
            <a:endParaRPr lang="en-US" dirty="0">
              <a:solidFill>
                <a:prstClr val="black"/>
              </a:solidFill>
            </a:endParaRPr>
          </a:p>
        </p:txBody>
      </p:sp>
    </p:spTree>
    <p:extLst>
      <p:ext uri="{BB962C8B-B14F-4D97-AF65-F5344CB8AC3E}">
        <p14:creationId xmlns:p14="http://schemas.microsoft.com/office/powerpoint/2010/main" val="31902187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6172200" cy="6858000"/>
            <a:chOff x="990600" y="-152400"/>
            <a:chExt cx="5791314" cy="6553076"/>
          </a:xfrm>
        </p:grpSpPr>
        <p:pic>
          <p:nvPicPr>
            <p:cNvPr id="194562" name="Picture 2"/>
            <p:cNvPicPr>
              <a:picLocks noChangeAspect="1" noChangeArrowheads="1"/>
            </p:cNvPicPr>
            <p:nvPr/>
          </p:nvPicPr>
          <p:blipFill>
            <a:blip r:embed="rId2"/>
            <a:srcRect l="20000" t="19200" r="20000" b="13714"/>
            <a:stretch>
              <a:fillRect/>
            </a:stretch>
          </p:blipFill>
          <p:spPr bwMode="auto">
            <a:xfrm>
              <a:off x="990600" y="-152400"/>
              <a:ext cx="5791200" cy="4046851"/>
            </a:xfrm>
            <a:prstGeom prst="rect">
              <a:avLst/>
            </a:prstGeom>
            <a:noFill/>
            <a:ln w="9525">
              <a:noFill/>
              <a:miter lim="800000"/>
              <a:headEnd/>
              <a:tailEnd/>
            </a:ln>
            <a:effectLst/>
          </p:spPr>
        </p:pic>
        <p:pic>
          <p:nvPicPr>
            <p:cNvPr id="194563" name="Picture 3"/>
            <p:cNvPicPr>
              <a:picLocks noChangeAspect="1" noChangeArrowheads="1"/>
            </p:cNvPicPr>
            <p:nvPr/>
          </p:nvPicPr>
          <p:blipFill>
            <a:blip r:embed="rId3"/>
            <a:srcRect l="20000" t="32000" r="20286" b="26514"/>
            <a:stretch>
              <a:fillRect/>
            </a:stretch>
          </p:blipFill>
          <p:spPr bwMode="auto">
            <a:xfrm>
              <a:off x="990600" y="3886200"/>
              <a:ext cx="5791314" cy="2514476"/>
            </a:xfrm>
            <a:prstGeom prst="rect">
              <a:avLst/>
            </a:prstGeom>
            <a:noFill/>
            <a:ln w="9525">
              <a:noFill/>
              <a:miter lim="800000"/>
              <a:headEnd/>
              <a:tailEnd/>
            </a:ln>
            <a:effectLst/>
          </p:spPr>
        </p:pic>
      </p:grpSp>
      <p:sp>
        <p:nvSpPr>
          <p:cNvPr id="5" name="TextBox 4"/>
          <p:cNvSpPr txBox="1"/>
          <p:nvPr/>
        </p:nvSpPr>
        <p:spPr>
          <a:xfrm>
            <a:off x="6456651" y="373654"/>
            <a:ext cx="5349921" cy="1815882"/>
          </a:xfrm>
          <a:prstGeom prst="rect">
            <a:avLst/>
          </a:prstGeom>
          <a:noFill/>
        </p:spPr>
        <p:txBody>
          <a:bodyPr wrap="square" rtlCol="0">
            <a:spAutoFit/>
          </a:bodyPr>
          <a:lstStyle/>
          <a:p>
            <a:pPr algn="ctr"/>
            <a:r>
              <a:rPr lang="en-US" sz="2800" dirty="0" smtClean="0">
                <a:solidFill>
                  <a:prstClr val="white"/>
                </a:solidFill>
                <a:effectLst>
                  <a:outerShdw blurRad="38100" dist="38100" dir="2700000" algn="tl">
                    <a:srgbClr val="000000">
                      <a:alpha val="43137"/>
                    </a:srgbClr>
                  </a:outerShdw>
                </a:effectLst>
              </a:rPr>
              <a:t>A </a:t>
            </a:r>
            <a:r>
              <a:rPr lang="en-US" sz="2800" dirty="0">
                <a:solidFill>
                  <a:prstClr val="white"/>
                </a:solidFill>
                <a:effectLst>
                  <a:outerShdw blurRad="38100" dist="38100" dir="2700000" algn="tl">
                    <a:srgbClr val="000000">
                      <a:alpha val="43137"/>
                    </a:srgbClr>
                  </a:outerShdw>
                </a:effectLst>
              </a:rPr>
              <a:t>graphic display of the HERS Index score </a:t>
            </a:r>
            <a:r>
              <a:rPr lang="en-US" sz="2800" dirty="0" smtClean="0">
                <a:solidFill>
                  <a:prstClr val="white"/>
                </a:solidFill>
                <a:effectLst>
                  <a:outerShdw blurRad="38100" dist="38100" dir="2700000" algn="tl">
                    <a:srgbClr val="000000">
                      <a:alpha val="43137"/>
                    </a:srgbClr>
                  </a:outerShdw>
                </a:effectLst>
              </a:rPr>
              <a:t>is being developed by NNEREN </a:t>
            </a:r>
            <a:r>
              <a:rPr lang="en-US" sz="2800" dirty="0">
                <a:solidFill>
                  <a:prstClr val="white"/>
                </a:solidFill>
                <a:effectLst>
                  <a:outerShdw blurRad="38100" dist="38100" dir="2700000" algn="tl">
                    <a:srgbClr val="000000">
                      <a:alpha val="43137"/>
                    </a:srgbClr>
                  </a:outerShdw>
                </a:effectLst>
              </a:rPr>
              <a:t>&amp; provide </a:t>
            </a:r>
            <a:r>
              <a:rPr lang="en-US" sz="2800" dirty="0" smtClean="0">
                <a:solidFill>
                  <a:prstClr val="white"/>
                </a:solidFill>
                <a:effectLst>
                  <a:outerShdw blurRad="38100" dist="38100" dir="2700000" algn="tl">
                    <a:srgbClr val="000000">
                      <a:alpha val="43137"/>
                    </a:srgbClr>
                  </a:outerShdw>
                </a:effectLst>
              </a:rPr>
              <a:t>context for HERS scores in the future. </a:t>
            </a:r>
            <a:endParaRPr lang="en-US" sz="2800" dirty="0">
              <a:solidFill>
                <a:prstClr val="white"/>
              </a:solidFill>
              <a:effectLst>
                <a:outerShdw blurRad="38100" dist="38100" dir="2700000" algn="tl">
                  <a:srgbClr val="000000">
                    <a:alpha val="43137"/>
                  </a:srgbClr>
                </a:outerShdw>
              </a:effectLst>
            </a:endParaRPr>
          </a:p>
        </p:txBody>
      </p:sp>
      <p:sp>
        <p:nvSpPr>
          <p:cNvPr id="8" name="Rounded Rectangle 7"/>
          <p:cNvSpPr/>
          <p:nvPr/>
        </p:nvSpPr>
        <p:spPr>
          <a:xfrm>
            <a:off x="2209800" y="6400800"/>
            <a:ext cx="990600" cy="2286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11" name="Group 10"/>
          <p:cNvGrpSpPr/>
          <p:nvPr/>
        </p:nvGrpSpPr>
        <p:grpSpPr>
          <a:xfrm>
            <a:off x="4278512" y="5102745"/>
            <a:ext cx="1295400" cy="1676400"/>
            <a:chOff x="2063322" y="0"/>
            <a:chExt cx="5017355" cy="6858000"/>
          </a:xfrm>
        </p:grpSpPr>
        <p:pic>
          <p:nvPicPr>
            <p:cNvPr id="9" name="Picture 8" descr="HERS_58.JPG"/>
            <p:cNvPicPr>
              <a:picLocks noChangeAspect="1"/>
            </p:cNvPicPr>
            <p:nvPr/>
          </p:nvPicPr>
          <p:blipFill>
            <a:blip r:embed="rId4" cstate="print"/>
            <a:stretch>
              <a:fillRect/>
            </a:stretch>
          </p:blipFill>
          <p:spPr>
            <a:xfrm>
              <a:off x="2063322" y="0"/>
              <a:ext cx="5017355" cy="6858000"/>
            </a:xfrm>
            <a:prstGeom prst="rect">
              <a:avLst/>
            </a:prstGeom>
          </p:spPr>
        </p:pic>
        <p:sp>
          <p:nvSpPr>
            <p:cNvPr id="10" name="TextBox 9"/>
            <p:cNvSpPr txBox="1"/>
            <p:nvPr/>
          </p:nvSpPr>
          <p:spPr>
            <a:xfrm>
              <a:off x="5410201" y="4038599"/>
              <a:ext cx="1219201" cy="818407"/>
            </a:xfrm>
            <a:prstGeom prst="rect">
              <a:avLst/>
            </a:prstGeom>
            <a:noFill/>
          </p:spPr>
          <p:txBody>
            <a:bodyPr wrap="square" rtlCol="0">
              <a:spAutoFit/>
            </a:bodyPr>
            <a:lstStyle/>
            <a:p>
              <a:pPr algn="ctr"/>
              <a:r>
                <a:rPr lang="en-US" sz="700" b="1" dirty="0">
                  <a:solidFill>
                    <a:prstClr val="black"/>
                  </a:solidFill>
                </a:rPr>
                <a:t>58</a:t>
              </a:r>
            </a:p>
          </p:txBody>
        </p:sp>
      </p:grpSp>
      <p:grpSp>
        <p:nvGrpSpPr>
          <p:cNvPr id="12" name="Group 11"/>
          <p:cNvGrpSpPr/>
          <p:nvPr/>
        </p:nvGrpSpPr>
        <p:grpSpPr>
          <a:xfrm>
            <a:off x="7653495" y="2558868"/>
            <a:ext cx="2956234" cy="3755835"/>
            <a:chOff x="2063322" y="0"/>
            <a:chExt cx="5017355" cy="6858000"/>
          </a:xfrm>
        </p:grpSpPr>
        <p:pic>
          <p:nvPicPr>
            <p:cNvPr id="13" name="Picture 12" descr="HERS_58.JPG"/>
            <p:cNvPicPr>
              <a:picLocks noChangeAspect="1"/>
            </p:cNvPicPr>
            <p:nvPr/>
          </p:nvPicPr>
          <p:blipFill>
            <a:blip r:embed="rId5"/>
            <a:stretch>
              <a:fillRect/>
            </a:stretch>
          </p:blipFill>
          <p:spPr>
            <a:xfrm>
              <a:off x="2063322" y="0"/>
              <a:ext cx="5017355" cy="6858000"/>
            </a:xfrm>
            <a:prstGeom prst="rect">
              <a:avLst/>
            </a:prstGeom>
          </p:spPr>
        </p:pic>
        <p:sp>
          <p:nvSpPr>
            <p:cNvPr id="14" name="TextBox 13"/>
            <p:cNvSpPr txBox="1"/>
            <p:nvPr/>
          </p:nvSpPr>
          <p:spPr>
            <a:xfrm>
              <a:off x="5410201" y="4038597"/>
              <a:ext cx="1219200" cy="720198"/>
            </a:xfrm>
            <a:prstGeom prst="rect">
              <a:avLst/>
            </a:prstGeom>
            <a:noFill/>
          </p:spPr>
          <p:txBody>
            <a:bodyPr wrap="square" rtlCol="0">
              <a:spAutoFit/>
            </a:bodyPr>
            <a:lstStyle/>
            <a:p>
              <a:pPr algn="ctr"/>
              <a:r>
                <a:rPr lang="en-US" sz="2000" b="1" dirty="0">
                  <a:solidFill>
                    <a:prstClr val="black"/>
                  </a:solidFill>
                </a:rPr>
                <a:t>58</a:t>
              </a:r>
            </a:p>
          </p:txBody>
        </p:sp>
      </p:grpSp>
      <p:sp>
        <p:nvSpPr>
          <p:cNvPr id="2" name="TextBox 1"/>
          <p:cNvSpPr txBox="1"/>
          <p:nvPr/>
        </p:nvSpPr>
        <p:spPr>
          <a:xfrm>
            <a:off x="2798618" y="0"/>
            <a:ext cx="3075709" cy="369332"/>
          </a:xfrm>
          <a:prstGeom prst="rect">
            <a:avLst/>
          </a:prstGeom>
          <a:noFill/>
        </p:spPr>
        <p:txBody>
          <a:bodyPr wrap="square" rtlCol="0">
            <a:spAutoFit/>
          </a:bodyPr>
          <a:lstStyle/>
          <a:p>
            <a:r>
              <a:rPr lang="en-US" dirty="0" smtClean="0">
                <a:solidFill>
                  <a:prstClr val="black"/>
                </a:solidFill>
              </a:rPr>
              <a:t>Public View (non-subscriber)</a:t>
            </a:r>
            <a:endParaRPr lang="en-US" dirty="0">
              <a:solidFill>
                <a:prstClr val="black"/>
              </a:solidFill>
            </a:endParaRPr>
          </a:p>
        </p:txBody>
      </p:sp>
    </p:spTree>
    <p:extLst>
      <p:ext uri="{BB962C8B-B14F-4D97-AF65-F5344CB8AC3E}">
        <p14:creationId xmlns:p14="http://schemas.microsoft.com/office/powerpoint/2010/main" val="1460867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45459" y="1987924"/>
            <a:ext cx="4790816" cy="2215991"/>
          </a:xfrm>
          <a:prstGeom prst="rect">
            <a:avLst/>
          </a:prstGeom>
          <a:noFill/>
        </p:spPr>
        <p:txBody>
          <a:bodyPr wrap="square" rtlCol="0">
            <a:spAutoFit/>
          </a:bodyPr>
          <a:lstStyle/>
          <a:p>
            <a:pPr>
              <a:spcAft>
                <a:spcPts val="1200"/>
              </a:spcAft>
            </a:pPr>
            <a:r>
              <a:rPr lang="en-US" sz="3200" dirty="0">
                <a:solidFill>
                  <a:prstClr val="white"/>
                </a:solidFill>
                <a:effectLst>
                  <a:outerShdw blurRad="38100" dist="38100" dir="2700000" algn="tl">
                    <a:srgbClr val="000000">
                      <a:alpha val="43137"/>
                    </a:srgbClr>
                  </a:outerShdw>
                </a:effectLst>
              </a:rPr>
              <a:t>Third-party verified building certifications </a:t>
            </a:r>
            <a:r>
              <a:rPr lang="en-US" sz="3200" dirty="0" smtClean="0">
                <a:solidFill>
                  <a:prstClr val="white"/>
                </a:solidFill>
                <a:effectLst>
                  <a:outerShdw blurRad="38100" dist="38100" dir="2700000" algn="tl">
                    <a:srgbClr val="000000">
                      <a:alpha val="43137"/>
                    </a:srgbClr>
                  </a:outerShdw>
                </a:effectLst>
              </a:rPr>
              <a:t>added to </a:t>
            </a:r>
            <a:r>
              <a:rPr lang="en-US" sz="3200" dirty="0">
                <a:solidFill>
                  <a:prstClr val="white"/>
                </a:solidFill>
                <a:effectLst>
                  <a:outerShdw blurRad="38100" dist="38100" dir="2700000" algn="tl">
                    <a:srgbClr val="000000">
                      <a:alpha val="43137"/>
                    </a:srgbClr>
                  </a:outerShdw>
                </a:effectLst>
              </a:rPr>
              <a:t>NNEREN </a:t>
            </a:r>
            <a:r>
              <a:rPr lang="en-US" sz="3200" dirty="0" smtClean="0">
                <a:solidFill>
                  <a:prstClr val="white"/>
                </a:solidFill>
                <a:effectLst>
                  <a:outerShdw blurRad="38100" dist="38100" dir="2700000" algn="tl">
                    <a:srgbClr val="000000">
                      <a:alpha val="43137"/>
                    </a:srgbClr>
                  </a:outerShdw>
                </a:effectLst>
              </a:rPr>
              <a:t>MLS</a:t>
            </a:r>
          </a:p>
          <a:p>
            <a:pPr>
              <a:spcAft>
                <a:spcPts val="1200"/>
              </a:spcAft>
            </a:pPr>
            <a:r>
              <a:rPr lang="en-US" sz="3200" dirty="0" smtClean="0">
                <a:solidFill>
                  <a:prstClr val="white"/>
                </a:solidFill>
                <a:effectLst>
                  <a:outerShdw blurRad="38100" dist="38100" dir="2700000" algn="tl">
                    <a:srgbClr val="000000">
                      <a:alpha val="43137"/>
                    </a:srgbClr>
                  </a:outerShdw>
                </a:effectLst>
              </a:rPr>
              <a:t>(subscriber input fields)</a:t>
            </a:r>
            <a:endParaRPr lang="en-US" sz="3200" dirty="0">
              <a:solidFill>
                <a:prstClr val="white"/>
              </a:solidFill>
              <a:effectLst>
                <a:outerShdw blurRad="38100" dist="38100" dir="2700000" algn="tl">
                  <a:srgbClr val="000000">
                    <a:alpha val="43137"/>
                  </a:srgbClr>
                </a:outerShdw>
              </a:effectLst>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459" y="268940"/>
            <a:ext cx="3527227" cy="1364351"/>
          </a:xfrm>
          <a:prstGeom prst="rect">
            <a:avLst/>
          </a:prstGeom>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33" b="19844"/>
          <a:stretch/>
        </p:blipFill>
        <p:spPr bwMode="auto">
          <a:xfrm>
            <a:off x="5799517" y="268940"/>
            <a:ext cx="6024918" cy="6045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09547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4355" y="343638"/>
            <a:ext cx="3445555" cy="1332762"/>
          </a:xfrm>
          <a:prstGeom prst="rect">
            <a:avLst/>
          </a:prstGeom>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73" y="343639"/>
            <a:ext cx="8181109" cy="5901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575964" y="2091168"/>
            <a:ext cx="3400068" cy="646331"/>
          </a:xfrm>
          <a:prstGeom prst="rect">
            <a:avLst/>
          </a:prstGeom>
          <a:noFill/>
        </p:spPr>
        <p:txBody>
          <a:bodyPr wrap="square" rtlCol="0">
            <a:spAutoFit/>
          </a:bodyPr>
          <a:lstStyle/>
          <a:p>
            <a:pPr algn="ctr"/>
            <a:r>
              <a:rPr lang="en-US" sz="3600" dirty="0" smtClean="0">
                <a:solidFill>
                  <a:prstClr val="white"/>
                </a:solidFill>
              </a:rPr>
              <a:t>Subscriber View</a:t>
            </a:r>
            <a:endParaRPr lang="en-US" sz="3600" dirty="0">
              <a:solidFill>
                <a:prstClr val="white"/>
              </a:solidFill>
            </a:endParaRPr>
          </a:p>
        </p:txBody>
      </p:sp>
      <p:sp>
        <p:nvSpPr>
          <p:cNvPr id="3" name="TextBox 2"/>
          <p:cNvSpPr txBox="1"/>
          <p:nvPr/>
        </p:nvSpPr>
        <p:spPr>
          <a:xfrm>
            <a:off x="8554355" y="3002064"/>
            <a:ext cx="3400067" cy="1384995"/>
          </a:xfrm>
          <a:prstGeom prst="rect">
            <a:avLst/>
          </a:prstGeom>
          <a:noFill/>
        </p:spPr>
        <p:txBody>
          <a:bodyPr wrap="square" rtlCol="0">
            <a:spAutoFit/>
          </a:bodyPr>
          <a:lstStyle/>
          <a:p>
            <a:pPr algn="ctr"/>
            <a:r>
              <a:rPr lang="en-US" sz="2800" dirty="0" smtClean="0">
                <a:solidFill>
                  <a:prstClr val="white"/>
                </a:solidFill>
              </a:rPr>
              <a:t>Provide your MLS &amp; subscribers with educational support.</a:t>
            </a:r>
          </a:p>
        </p:txBody>
      </p:sp>
    </p:spTree>
    <p:extLst>
      <p:ext uri="{BB962C8B-B14F-4D97-AF65-F5344CB8AC3E}">
        <p14:creationId xmlns:p14="http://schemas.microsoft.com/office/powerpoint/2010/main" val="20051771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57400" y="152400"/>
            <a:ext cx="8001000" cy="6709529"/>
          </a:xfrm>
          <a:prstGeom prst="rect">
            <a:avLst/>
          </a:prstGeom>
          <a:noFill/>
        </p:spPr>
        <p:txBody>
          <a:bodyPr wrap="square" rtlCol="0">
            <a:spAutoFit/>
          </a:bodyPr>
          <a:lstStyle/>
          <a:p>
            <a:pPr algn="ctr"/>
            <a:r>
              <a:rPr lang="en-US" sz="4400" dirty="0">
                <a:solidFill>
                  <a:srgbClr val="66FF33"/>
                </a:solidFill>
              </a:rPr>
              <a:t>Greening Our MLS</a:t>
            </a:r>
          </a:p>
          <a:p>
            <a:pPr algn="ctr"/>
            <a:r>
              <a:rPr lang="en-US" sz="2800" dirty="0">
                <a:solidFill>
                  <a:prstClr val="white"/>
                </a:solidFill>
              </a:rPr>
              <a:t>Northern New England Real Estate Network</a:t>
            </a:r>
          </a:p>
          <a:p>
            <a:pPr algn="ctr"/>
            <a:endParaRPr lang="en-US" sz="2800" dirty="0">
              <a:solidFill>
                <a:prstClr val="white"/>
              </a:solidFill>
            </a:endParaRPr>
          </a:p>
          <a:p>
            <a:pPr algn="ctr"/>
            <a:endParaRPr lang="en-US" sz="2800" dirty="0">
              <a:solidFill>
                <a:prstClr val="white"/>
              </a:solidFill>
            </a:endParaRPr>
          </a:p>
          <a:p>
            <a:pPr algn="ctr"/>
            <a:endParaRPr lang="en-US" sz="2800" dirty="0">
              <a:solidFill>
                <a:prstClr val="white"/>
              </a:solidFill>
            </a:endParaRPr>
          </a:p>
          <a:p>
            <a:pPr algn="ctr"/>
            <a:endParaRPr lang="en-US" sz="800" dirty="0">
              <a:solidFill>
                <a:prstClr val="white"/>
              </a:solidFill>
            </a:endParaRPr>
          </a:p>
          <a:p>
            <a:pPr algn="ctr"/>
            <a:endParaRPr lang="en-US" sz="800" dirty="0">
              <a:solidFill>
                <a:prstClr val="white"/>
              </a:solidFill>
            </a:endParaRPr>
          </a:p>
          <a:p>
            <a:pPr algn="ctr"/>
            <a:r>
              <a:rPr lang="en-US" sz="2800" i="1" dirty="0">
                <a:solidFill>
                  <a:srgbClr val="66FF33"/>
                </a:solidFill>
              </a:rPr>
              <a:t>Using Home Energy Ratings &amp; Building Certifications to Document &amp; Market Energy-Efficient &amp; Green Certified Homes at NNEREN.COM</a:t>
            </a:r>
          </a:p>
          <a:p>
            <a:pPr algn="ctr"/>
            <a:endParaRPr lang="en-US" sz="800" dirty="0">
              <a:solidFill>
                <a:prstClr val="white"/>
              </a:solidFill>
            </a:endParaRPr>
          </a:p>
          <a:p>
            <a:pPr algn="ctr"/>
            <a:r>
              <a:rPr lang="en-US" sz="2800" dirty="0">
                <a:solidFill>
                  <a:prstClr val="white"/>
                </a:solidFill>
              </a:rPr>
              <a:t>Webinar by</a:t>
            </a:r>
          </a:p>
          <a:p>
            <a:pPr algn="ctr"/>
            <a:r>
              <a:rPr lang="en-US" sz="3200" b="1" dirty="0">
                <a:solidFill>
                  <a:prstClr val="white"/>
                </a:solidFill>
              </a:rPr>
              <a:t>Jeffrey Gephart</a:t>
            </a:r>
          </a:p>
          <a:p>
            <a:pPr algn="ctr"/>
            <a:r>
              <a:rPr lang="en-US" sz="2400" dirty="0">
                <a:solidFill>
                  <a:prstClr val="white"/>
                </a:solidFill>
              </a:rPr>
              <a:t>Trade Ally Outreach Contractor</a:t>
            </a:r>
          </a:p>
          <a:p>
            <a:pPr algn="ctr"/>
            <a:r>
              <a:rPr lang="en-US" sz="2400" dirty="0">
                <a:solidFill>
                  <a:prstClr val="white"/>
                </a:solidFill>
              </a:rPr>
              <a:t>Efficiency Vermont/Vermont Energy Investment Corp.</a:t>
            </a:r>
          </a:p>
          <a:p>
            <a:pPr algn="ctr"/>
            <a:r>
              <a:rPr lang="en-US" sz="2400" dirty="0">
                <a:solidFill>
                  <a:prstClr val="white"/>
                </a:solidFill>
              </a:rPr>
              <a:t>800-893-1997</a:t>
            </a:r>
          </a:p>
          <a:p>
            <a:pPr algn="ctr"/>
            <a:r>
              <a:rPr lang="en-US" sz="2400" dirty="0">
                <a:solidFill>
                  <a:prstClr val="white"/>
                </a:solidFill>
              </a:rPr>
              <a:t>vtwise@together.net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8150" y="1312818"/>
            <a:ext cx="3619500" cy="1400043"/>
          </a:xfrm>
          <a:prstGeom prst="rect">
            <a:avLst/>
          </a:prstGeom>
        </p:spPr>
      </p:pic>
      <p:sp>
        <p:nvSpPr>
          <p:cNvPr id="4" name="TextBox 3"/>
          <p:cNvSpPr txBox="1"/>
          <p:nvPr/>
        </p:nvSpPr>
        <p:spPr>
          <a:xfrm>
            <a:off x="8506691" y="1536986"/>
            <a:ext cx="3400068" cy="646331"/>
          </a:xfrm>
          <a:prstGeom prst="rect">
            <a:avLst/>
          </a:prstGeom>
          <a:noFill/>
        </p:spPr>
        <p:txBody>
          <a:bodyPr wrap="square" rtlCol="0">
            <a:spAutoFit/>
          </a:bodyPr>
          <a:lstStyle/>
          <a:p>
            <a:pPr algn="ctr"/>
            <a:r>
              <a:rPr lang="en-US" sz="3600" dirty="0" smtClean="0">
                <a:solidFill>
                  <a:prstClr val="white"/>
                </a:solidFill>
              </a:rPr>
              <a:t>Subscriber View</a:t>
            </a:r>
            <a:endParaRPr lang="en-US" sz="3600" dirty="0">
              <a:solidFill>
                <a:prstClr val="white"/>
              </a:solidFill>
            </a:endParaRPr>
          </a:p>
        </p:txBody>
      </p:sp>
    </p:spTree>
    <p:extLst>
      <p:ext uri="{BB962C8B-B14F-4D97-AF65-F5344CB8AC3E}">
        <p14:creationId xmlns:p14="http://schemas.microsoft.com/office/powerpoint/2010/main" val="42835577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FF00"/>
                </a:solidFill>
              </a:rPr>
              <a:t>Efficiency Vermont Supplements MLS Data</a:t>
            </a:r>
            <a:endParaRPr lang="en-US" b="1" dirty="0">
              <a:solidFill>
                <a:srgbClr val="00FF00"/>
              </a:solidFill>
            </a:endParaRPr>
          </a:p>
        </p:txBody>
      </p:sp>
      <p:sp>
        <p:nvSpPr>
          <p:cNvPr id="3" name="Content Placeholder 2"/>
          <p:cNvSpPr>
            <a:spLocks noGrp="1"/>
          </p:cNvSpPr>
          <p:nvPr>
            <p:ph idx="1"/>
          </p:nvPr>
        </p:nvSpPr>
        <p:spPr/>
        <p:txBody>
          <a:bodyPr/>
          <a:lstStyle/>
          <a:p>
            <a:pPr>
              <a:spcBef>
                <a:spcPts val="0"/>
              </a:spcBef>
              <a:spcAft>
                <a:spcPts val="2400"/>
              </a:spcAft>
            </a:pPr>
            <a:r>
              <a:rPr lang="en-US" dirty="0" smtClean="0">
                <a:solidFill>
                  <a:schemeClr val="bg1"/>
                </a:solidFill>
              </a:rPr>
              <a:t>Many of the most energy-efficient and green-certified homes being built are custom homes that are rarely listed on the MLS.</a:t>
            </a:r>
          </a:p>
          <a:p>
            <a:r>
              <a:rPr lang="en-US" dirty="0" smtClean="0">
                <a:solidFill>
                  <a:schemeClr val="bg1"/>
                </a:solidFill>
              </a:rPr>
              <a:t>To </a:t>
            </a:r>
            <a:r>
              <a:rPr lang="en-US" dirty="0">
                <a:solidFill>
                  <a:schemeClr val="bg1"/>
                </a:solidFill>
              </a:rPr>
              <a:t>help appraisers &amp; realtors </a:t>
            </a:r>
            <a:r>
              <a:rPr lang="en-US" dirty="0" smtClean="0">
                <a:solidFill>
                  <a:schemeClr val="bg1"/>
                </a:solidFill>
              </a:rPr>
              <a:t>to better understand the market &amp; to better identify comparable home sales, </a:t>
            </a:r>
          </a:p>
          <a:p>
            <a:pPr marL="234950" indent="0">
              <a:buNone/>
            </a:pPr>
            <a:r>
              <a:rPr lang="en-US" dirty="0" smtClean="0">
                <a:solidFill>
                  <a:schemeClr val="bg1"/>
                </a:solidFill>
              </a:rPr>
              <a:t>Efficiency Vermont created </a:t>
            </a:r>
            <a:r>
              <a:rPr lang="en-US" dirty="0">
                <a:solidFill>
                  <a:schemeClr val="bg1"/>
                </a:solidFill>
              </a:rPr>
              <a:t>a database </a:t>
            </a:r>
            <a:r>
              <a:rPr lang="en-US" dirty="0" smtClean="0">
                <a:solidFill>
                  <a:schemeClr val="bg1"/>
                </a:solidFill>
              </a:rPr>
              <a:t>appended </a:t>
            </a:r>
            <a:r>
              <a:rPr lang="en-US" dirty="0">
                <a:solidFill>
                  <a:schemeClr val="bg1"/>
                </a:solidFill>
              </a:rPr>
              <a:t>to the MLS </a:t>
            </a:r>
            <a:r>
              <a:rPr lang="en-US" dirty="0" smtClean="0">
                <a:solidFill>
                  <a:schemeClr val="bg1"/>
                </a:solidFill>
              </a:rPr>
              <a:t>that lists </a:t>
            </a:r>
            <a:r>
              <a:rPr lang="en-US" dirty="0">
                <a:solidFill>
                  <a:schemeClr val="bg1"/>
                </a:solidFill>
              </a:rPr>
              <a:t>all homes that get HERS Ratings </a:t>
            </a:r>
            <a:r>
              <a:rPr lang="en-US" dirty="0" smtClean="0">
                <a:solidFill>
                  <a:schemeClr val="bg1"/>
                </a:solidFill>
              </a:rPr>
              <a:t>&amp; </a:t>
            </a:r>
            <a:r>
              <a:rPr lang="en-US" dirty="0">
                <a:solidFill>
                  <a:schemeClr val="bg1"/>
                </a:solidFill>
              </a:rPr>
              <a:t>earn </a:t>
            </a:r>
            <a:r>
              <a:rPr lang="en-US" dirty="0" smtClean="0">
                <a:solidFill>
                  <a:schemeClr val="bg1"/>
                </a:solidFill>
              </a:rPr>
              <a:t>3</a:t>
            </a:r>
            <a:r>
              <a:rPr lang="en-US" baseline="30000" dirty="0" smtClean="0">
                <a:solidFill>
                  <a:schemeClr val="bg1"/>
                </a:solidFill>
              </a:rPr>
              <a:t>rd</a:t>
            </a:r>
            <a:r>
              <a:rPr lang="en-US" dirty="0" smtClean="0">
                <a:solidFill>
                  <a:schemeClr val="bg1"/>
                </a:solidFill>
              </a:rPr>
              <a:t> party </a:t>
            </a:r>
            <a:r>
              <a:rPr lang="en-US" dirty="0">
                <a:solidFill>
                  <a:schemeClr val="bg1"/>
                </a:solidFill>
              </a:rPr>
              <a:t>verified building </a:t>
            </a:r>
            <a:r>
              <a:rPr lang="en-US" dirty="0" smtClean="0">
                <a:solidFill>
                  <a:schemeClr val="bg1"/>
                </a:solidFill>
              </a:rPr>
              <a:t>certifications.</a:t>
            </a:r>
          </a:p>
        </p:txBody>
      </p:sp>
    </p:spTree>
    <p:extLst>
      <p:ext uri="{BB962C8B-B14F-4D97-AF65-F5344CB8AC3E}">
        <p14:creationId xmlns:p14="http://schemas.microsoft.com/office/powerpoint/2010/main" val="23014977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NNEREN appraiser database access"/>
          <p:cNvPicPr>
            <a:picLocks noChangeAspect="1" noChangeArrowheads="1"/>
          </p:cNvPicPr>
          <p:nvPr/>
        </p:nvPicPr>
        <p:blipFill>
          <a:blip r:embed="rId3"/>
          <a:srcRect/>
          <a:stretch>
            <a:fillRect/>
          </a:stretch>
        </p:blipFill>
        <p:spPr bwMode="auto">
          <a:xfrm>
            <a:off x="361977" y="943828"/>
            <a:ext cx="11554251" cy="5914172"/>
          </a:xfrm>
          <a:prstGeom prst="rect">
            <a:avLst/>
          </a:prstGeom>
          <a:noFill/>
          <a:ln w="9525">
            <a:noFill/>
            <a:miter lim="800000"/>
            <a:headEnd/>
            <a:tailEnd/>
          </a:ln>
        </p:spPr>
      </p:pic>
      <p:sp>
        <p:nvSpPr>
          <p:cNvPr id="9" name="Rectangle 8"/>
          <p:cNvSpPr/>
          <p:nvPr/>
        </p:nvSpPr>
        <p:spPr>
          <a:xfrm>
            <a:off x="493485" y="4115000"/>
            <a:ext cx="1204685" cy="2140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977" y="55899"/>
            <a:ext cx="2032880" cy="786329"/>
          </a:xfrm>
          <a:prstGeom prst="rect">
            <a:avLst/>
          </a:prstGeom>
        </p:spPr>
      </p:pic>
      <p:sp>
        <p:nvSpPr>
          <p:cNvPr id="6" name="TextBox 5"/>
          <p:cNvSpPr txBox="1"/>
          <p:nvPr/>
        </p:nvSpPr>
        <p:spPr>
          <a:xfrm>
            <a:off x="2612242" y="0"/>
            <a:ext cx="8345715" cy="954107"/>
          </a:xfrm>
          <a:prstGeom prst="rect">
            <a:avLst/>
          </a:prstGeom>
          <a:noFill/>
        </p:spPr>
        <p:txBody>
          <a:bodyPr wrap="square" rtlCol="0">
            <a:spAutoFit/>
          </a:bodyPr>
          <a:lstStyle/>
          <a:p>
            <a:r>
              <a:rPr lang="en-US" sz="2800" b="1" dirty="0">
                <a:solidFill>
                  <a:srgbClr val="00FF00"/>
                </a:solidFill>
                <a:latin typeface="+mj-lt"/>
              </a:rPr>
              <a:t>Home Energy Rating &amp; Building Certification </a:t>
            </a:r>
            <a:endParaRPr lang="en-US" sz="2800" b="1" dirty="0" smtClean="0">
              <a:solidFill>
                <a:srgbClr val="00FF00"/>
              </a:solidFill>
              <a:latin typeface="+mj-lt"/>
            </a:endParaRPr>
          </a:p>
          <a:p>
            <a:r>
              <a:rPr lang="en-US" sz="2800" b="1" dirty="0" smtClean="0">
                <a:solidFill>
                  <a:srgbClr val="00FF00"/>
                </a:solidFill>
                <a:latin typeface="+mj-lt"/>
              </a:rPr>
              <a:t>Appraiser </a:t>
            </a:r>
            <a:r>
              <a:rPr lang="en-US" sz="2800" b="1" dirty="0">
                <a:solidFill>
                  <a:srgbClr val="00FF00"/>
                </a:solidFill>
                <a:latin typeface="+mj-lt"/>
              </a:rPr>
              <a:t>Database</a:t>
            </a:r>
          </a:p>
        </p:txBody>
      </p:sp>
      <p:sp>
        <p:nvSpPr>
          <p:cNvPr id="7" name="Rectangle 6"/>
          <p:cNvSpPr/>
          <p:nvPr/>
        </p:nvSpPr>
        <p:spPr>
          <a:xfrm>
            <a:off x="493484" y="3900914"/>
            <a:ext cx="1204685" cy="2140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extBox 1"/>
          <p:cNvSpPr txBox="1"/>
          <p:nvPr/>
        </p:nvSpPr>
        <p:spPr>
          <a:xfrm>
            <a:off x="5440879" y="4369130"/>
            <a:ext cx="5444836" cy="1384995"/>
          </a:xfrm>
          <a:prstGeom prst="rect">
            <a:avLst/>
          </a:prstGeom>
          <a:noFill/>
        </p:spPr>
        <p:txBody>
          <a:bodyPr wrap="square" rtlCol="0">
            <a:spAutoFit/>
          </a:bodyPr>
          <a:lstStyle/>
          <a:p>
            <a:r>
              <a:rPr lang="en-US" sz="2800" dirty="0" smtClean="0">
                <a:solidFill>
                  <a:prstClr val="black"/>
                </a:solidFill>
              </a:rPr>
              <a:t>This MLS subscriber view shows the VT Grand List (listing home values per town property tax assessors).</a:t>
            </a:r>
          </a:p>
        </p:txBody>
      </p:sp>
      <p:sp>
        <p:nvSpPr>
          <p:cNvPr id="8" name="Rectangle 7"/>
          <p:cNvSpPr/>
          <p:nvPr/>
        </p:nvSpPr>
        <p:spPr>
          <a:xfrm>
            <a:off x="493485" y="2107645"/>
            <a:ext cx="537691" cy="2401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1746728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N2608.jpg"/>
          <p:cNvPicPr>
            <a:picLocks noChangeAspect="1"/>
          </p:cNvPicPr>
          <p:nvPr/>
        </p:nvPicPr>
        <p:blipFill>
          <a:blip r:embed="rId2" cstate="print"/>
          <a:srcRect l="6579" t="12565" r="7710" b="21930"/>
          <a:stretch>
            <a:fillRect/>
          </a:stretch>
        </p:blipFill>
        <p:spPr>
          <a:xfrm>
            <a:off x="1524000" y="8337"/>
            <a:ext cx="9146786" cy="5242798"/>
          </a:xfrm>
          <a:prstGeom prst="rect">
            <a:avLst/>
          </a:prstGeom>
        </p:spPr>
      </p:pic>
      <p:sp>
        <p:nvSpPr>
          <p:cNvPr id="5" name="TextBox 4"/>
          <p:cNvSpPr txBox="1"/>
          <p:nvPr/>
        </p:nvSpPr>
        <p:spPr>
          <a:xfrm>
            <a:off x="1524000" y="0"/>
            <a:ext cx="9144000" cy="1323439"/>
          </a:xfrm>
          <a:prstGeom prst="rect">
            <a:avLst/>
          </a:prstGeom>
          <a:solidFill>
            <a:schemeClr val="tx1">
              <a:alpha val="50000"/>
            </a:schemeClr>
          </a:solidFill>
        </p:spPr>
        <p:txBody>
          <a:bodyPr wrap="square" rtlCol="0">
            <a:spAutoFit/>
          </a:bodyPr>
          <a:lstStyle/>
          <a:p>
            <a:pPr algn="ctr"/>
            <a:r>
              <a:rPr lang="en-US" sz="4000" b="1" dirty="0">
                <a:solidFill>
                  <a:srgbClr val="00FF00"/>
                </a:solidFill>
                <a:latin typeface="+mj-lt"/>
              </a:rPr>
              <a:t>The Home Builders &amp; Remodelers Association of Northern Vermont (HBRANV)</a:t>
            </a:r>
          </a:p>
        </p:txBody>
      </p:sp>
      <p:sp>
        <p:nvSpPr>
          <p:cNvPr id="6" name="TextBox 5"/>
          <p:cNvSpPr txBox="1"/>
          <p:nvPr/>
        </p:nvSpPr>
        <p:spPr>
          <a:xfrm>
            <a:off x="1524000" y="5604165"/>
            <a:ext cx="9144000" cy="954107"/>
          </a:xfrm>
          <a:prstGeom prst="rect">
            <a:avLst/>
          </a:prstGeom>
          <a:noFill/>
        </p:spPr>
        <p:txBody>
          <a:bodyPr wrap="square" rtlCol="0">
            <a:spAutoFit/>
          </a:bodyPr>
          <a:lstStyle/>
          <a:p>
            <a:pPr algn="ctr"/>
            <a:r>
              <a:rPr lang="en-US" sz="2800" dirty="0">
                <a:solidFill>
                  <a:schemeClr val="bg1"/>
                </a:solidFill>
                <a:latin typeface="Calibri" pitchFamily="34" charset="0"/>
              </a:rPr>
              <a:t>In early 2008, the HBRANV sought advice about rolling out the NAHB’s National Green Building Standard</a:t>
            </a:r>
            <a:r>
              <a:rPr lang="en-US" sz="2800" dirty="0">
                <a:solidFill>
                  <a:schemeClr val="bg1"/>
                </a:solidFill>
                <a:latin typeface="Calibri"/>
              </a:rPr>
              <a:t>™</a:t>
            </a:r>
            <a:r>
              <a:rPr lang="en-US" sz="2800" dirty="0">
                <a:solidFill>
                  <a:schemeClr val="bg1"/>
                </a:solidFill>
                <a:latin typeface="Calibri" pitchFamily="34" charset="0"/>
              </a:rPr>
              <a:t> in Vermont.</a:t>
            </a:r>
          </a:p>
        </p:txBody>
      </p:sp>
      <p:pic>
        <p:nvPicPr>
          <p:cNvPr id="7" name="Picture 2" descr="NAHB Green logo"/>
          <p:cNvPicPr>
            <a:picLocks noChangeAspect="1" noChangeArrowheads="1"/>
          </p:cNvPicPr>
          <p:nvPr/>
        </p:nvPicPr>
        <p:blipFill>
          <a:blip r:embed="rId3"/>
          <a:srcRect l="8205" t="9366" r="8205" b="9366"/>
          <a:stretch>
            <a:fillRect/>
          </a:stretch>
        </p:blipFill>
        <p:spPr bwMode="auto">
          <a:xfrm>
            <a:off x="8534400" y="3505201"/>
            <a:ext cx="1863110" cy="1586867"/>
          </a:xfrm>
          <a:prstGeom prst="rect">
            <a:avLst/>
          </a:prstGeom>
          <a:noFill/>
        </p:spPr>
      </p:pic>
    </p:spTree>
    <p:extLst>
      <p:ext uri="{BB962C8B-B14F-4D97-AF65-F5344CB8AC3E}">
        <p14:creationId xmlns:p14="http://schemas.microsoft.com/office/powerpoint/2010/main" val="10811323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1983" y="996449"/>
            <a:ext cx="11559006" cy="5619844"/>
          </a:xfrm>
          <a:prstGeom prst="rect">
            <a:avLst/>
          </a:prstGeom>
          <a:solidFill>
            <a:schemeClr val="bg1"/>
          </a:solidFill>
        </p:spPr>
      </p:pic>
      <p:sp>
        <p:nvSpPr>
          <p:cNvPr id="4" name="Rectangle 3"/>
          <p:cNvSpPr/>
          <p:nvPr/>
        </p:nvSpPr>
        <p:spPr>
          <a:xfrm>
            <a:off x="3599543" y="1634005"/>
            <a:ext cx="4093028" cy="4982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83" y="69850"/>
            <a:ext cx="2395517" cy="926599"/>
          </a:xfrm>
          <a:prstGeom prst="rect">
            <a:avLst/>
          </a:prstGeom>
        </p:spPr>
      </p:pic>
      <p:sp>
        <p:nvSpPr>
          <p:cNvPr id="6" name="TextBox 5"/>
          <p:cNvSpPr txBox="1"/>
          <p:nvPr/>
        </p:nvSpPr>
        <p:spPr>
          <a:xfrm>
            <a:off x="3047999" y="69850"/>
            <a:ext cx="6734629" cy="954107"/>
          </a:xfrm>
          <a:prstGeom prst="rect">
            <a:avLst/>
          </a:prstGeom>
          <a:noFill/>
        </p:spPr>
        <p:txBody>
          <a:bodyPr wrap="square" rtlCol="0">
            <a:spAutoFit/>
          </a:bodyPr>
          <a:lstStyle/>
          <a:p>
            <a:r>
              <a:rPr lang="en-US" sz="2800" b="1" dirty="0" smtClean="0">
                <a:solidFill>
                  <a:srgbClr val="00FF00"/>
                </a:solidFill>
                <a:effectLst>
                  <a:outerShdw blurRad="38100" dist="38100" dir="2700000" algn="tl">
                    <a:srgbClr val="000000">
                      <a:alpha val="43137"/>
                    </a:srgbClr>
                  </a:outerShdw>
                </a:effectLst>
                <a:latin typeface="Calibri Light" panose="020F0302020204030204" pitchFamily="34" charset="0"/>
              </a:rPr>
              <a:t>Home Energy Rating &amp; Building Certification Appraiser Database</a:t>
            </a:r>
            <a:endParaRPr lang="en-US" sz="2800" b="1" dirty="0">
              <a:solidFill>
                <a:srgbClr val="00FF00"/>
              </a:solidFill>
              <a:effectLst>
                <a:outerShdw blurRad="38100" dist="38100" dir="2700000" algn="tl">
                  <a:srgbClr val="000000">
                    <a:alpha val="43137"/>
                  </a:srgbClr>
                </a:outerShdw>
              </a:effectLst>
              <a:latin typeface="Calibri Light" panose="020F0302020204030204" pitchFamily="34" charset="0"/>
            </a:endParaRPr>
          </a:p>
        </p:txBody>
      </p:sp>
    </p:spTree>
    <p:extLst>
      <p:ext uri="{BB962C8B-B14F-4D97-AF65-F5344CB8AC3E}">
        <p14:creationId xmlns:p14="http://schemas.microsoft.com/office/powerpoint/2010/main" val="5864103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arweb.bmp"/>
          <p:cNvPicPr>
            <a:picLocks noChangeAspect="1"/>
          </p:cNvPicPr>
          <p:nvPr/>
        </p:nvPicPr>
        <p:blipFill>
          <a:blip r:embed="rId2"/>
          <a:stretch>
            <a:fillRect/>
          </a:stretch>
        </p:blipFill>
        <p:spPr>
          <a:xfrm>
            <a:off x="0" y="0"/>
            <a:ext cx="5366023" cy="6857999"/>
          </a:xfrm>
          <a:prstGeom prst="rect">
            <a:avLst/>
          </a:prstGeom>
        </p:spPr>
      </p:pic>
      <p:sp>
        <p:nvSpPr>
          <p:cNvPr id="4" name="TextBox 3"/>
          <p:cNvSpPr txBox="1"/>
          <p:nvPr/>
        </p:nvSpPr>
        <p:spPr>
          <a:xfrm>
            <a:off x="5721927" y="509587"/>
            <a:ext cx="5943600" cy="2893100"/>
          </a:xfrm>
          <a:prstGeom prst="rect">
            <a:avLst/>
          </a:prstGeom>
          <a:noFill/>
          <a:ln w="50800">
            <a:noFill/>
          </a:ln>
        </p:spPr>
        <p:txBody>
          <a:bodyPr wrap="square" rtlCol="0">
            <a:spAutoFit/>
          </a:bodyPr>
          <a:lstStyle/>
          <a:p>
            <a:pPr algn="ctr">
              <a:spcAft>
                <a:spcPts val="1200"/>
              </a:spcAft>
            </a:pPr>
            <a:r>
              <a:rPr lang="en-US" sz="4400" b="1" dirty="0" smtClean="0">
                <a:solidFill>
                  <a:srgbClr val="00FF00"/>
                </a:solidFill>
                <a:latin typeface="+mj-lt"/>
              </a:rPr>
              <a:t>Vermont Association of REALTORS® </a:t>
            </a:r>
            <a:r>
              <a:rPr lang="en-US" sz="4400" b="1" dirty="0">
                <a:solidFill>
                  <a:srgbClr val="00FF00"/>
                </a:solidFill>
                <a:latin typeface="+mj-lt"/>
              </a:rPr>
              <a:t>website:</a:t>
            </a:r>
          </a:p>
          <a:p>
            <a:pPr algn="ctr"/>
            <a:r>
              <a:rPr lang="en-US" sz="2800" dirty="0" smtClean="0">
                <a:solidFill>
                  <a:prstClr val="white"/>
                </a:solidFill>
              </a:rPr>
              <a:t>Notice that HERS </a:t>
            </a:r>
            <a:r>
              <a:rPr lang="en-US" sz="2800" dirty="0">
                <a:solidFill>
                  <a:prstClr val="white"/>
                </a:solidFill>
              </a:rPr>
              <a:t>scores &amp; building certifications can now be entered into the MLS…</a:t>
            </a:r>
          </a:p>
        </p:txBody>
      </p:sp>
      <p:sp>
        <p:nvSpPr>
          <p:cNvPr id="5" name="Rectangular Callout 4"/>
          <p:cNvSpPr/>
          <p:nvPr/>
        </p:nvSpPr>
        <p:spPr>
          <a:xfrm>
            <a:off x="6232918" y="3428999"/>
            <a:ext cx="5320144" cy="3048000"/>
          </a:xfrm>
          <a:prstGeom prst="wedgeRectCallout">
            <a:avLst>
              <a:gd name="adj1" fmla="val -74579"/>
              <a:gd name="adj2" fmla="val -67027"/>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rPr>
              <a:t>&amp; that brokers with their own MLS portals should be sure to pick up the HERS score &amp; building certifications for display on their website.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454" y="371123"/>
            <a:ext cx="2918947" cy="1129065"/>
          </a:xfrm>
          <a:prstGeom prst="rect">
            <a:avLst/>
          </a:prstGeom>
        </p:spPr>
      </p:pic>
    </p:spTree>
    <p:extLst>
      <p:ext uri="{BB962C8B-B14F-4D97-AF65-F5344CB8AC3E}">
        <p14:creationId xmlns:p14="http://schemas.microsoft.com/office/powerpoint/2010/main" val="4724083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553200" y="0"/>
            <a:ext cx="5638800" cy="6858000"/>
            <a:chOff x="0" y="0"/>
            <a:chExt cx="4876800" cy="5798739"/>
          </a:xfrm>
        </p:grpSpPr>
        <p:pic>
          <p:nvPicPr>
            <p:cNvPr id="195586" name="Picture 2"/>
            <p:cNvPicPr>
              <a:picLocks noChangeAspect="1" noChangeArrowheads="1"/>
            </p:cNvPicPr>
            <p:nvPr/>
          </p:nvPicPr>
          <p:blipFill>
            <a:blip r:embed="rId2"/>
            <a:srcRect l="21143" t="22857" r="22286" b="6400"/>
            <a:stretch>
              <a:fillRect/>
            </a:stretch>
          </p:blipFill>
          <p:spPr bwMode="auto">
            <a:xfrm>
              <a:off x="1" y="0"/>
              <a:ext cx="4876799" cy="3811903"/>
            </a:xfrm>
            <a:prstGeom prst="rect">
              <a:avLst/>
            </a:prstGeom>
            <a:noFill/>
            <a:ln w="9525">
              <a:noFill/>
              <a:miter lim="800000"/>
              <a:headEnd/>
              <a:tailEnd/>
            </a:ln>
            <a:effectLst/>
          </p:spPr>
        </p:pic>
        <p:pic>
          <p:nvPicPr>
            <p:cNvPr id="195587" name="Picture 3"/>
            <p:cNvPicPr>
              <a:picLocks noChangeAspect="1" noChangeArrowheads="1"/>
            </p:cNvPicPr>
            <p:nvPr/>
          </p:nvPicPr>
          <p:blipFill>
            <a:blip r:embed="rId3"/>
            <a:srcRect l="21143" t="19200" r="22286" b="43886"/>
            <a:stretch>
              <a:fillRect/>
            </a:stretch>
          </p:blipFill>
          <p:spPr bwMode="auto">
            <a:xfrm>
              <a:off x="0" y="3810000"/>
              <a:ext cx="4876800" cy="1988739"/>
            </a:xfrm>
            <a:prstGeom prst="rect">
              <a:avLst/>
            </a:prstGeom>
            <a:noFill/>
            <a:ln w="9525">
              <a:noFill/>
              <a:miter lim="800000"/>
              <a:headEnd/>
              <a:tailEnd/>
            </a:ln>
            <a:effectLst/>
          </p:spPr>
        </p:pic>
      </p:grpSp>
      <p:pic>
        <p:nvPicPr>
          <p:cNvPr id="8" name="Picture 3"/>
          <p:cNvPicPr>
            <a:picLocks noChangeAspect="1" noChangeArrowheads="1"/>
          </p:cNvPicPr>
          <p:nvPr/>
        </p:nvPicPr>
        <p:blipFill>
          <a:blip r:embed="rId3"/>
          <a:srcRect l="21143" t="39314" r="53143" b="53943"/>
          <a:stretch>
            <a:fillRect/>
          </a:stretch>
        </p:blipFill>
        <p:spPr bwMode="auto">
          <a:xfrm>
            <a:off x="462151" y="5715000"/>
            <a:ext cx="6026624" cy="1010161"/>
          </a:xfrm>
          <a:prstGeom prst="rect">
            <a:avLst/>
          </a:prstGeom>
          <a:noFill/>
          <a:ln w="50800">
            <a:solidFill>
              <a:srgbClr val="FF0000"/>
            </a:solidFill>
            <a:miter lim="800000"/>
            <a:headEnd/>
            <a:tailEnd/>
          </a:ln>
          <a:effectLst/>
        </p:spPr>
      </p:pic>
      <p:sp>
        <p:nvSpPr>
          <p:cNvPr id="9" name="Rectangle 8"/>
          <p:cNvSpPr/>
          <p:nvPr/>
        </p:nvSpPr>
        <p:spPr>
          <a:xfrm>
            <a:off x="6553200" y="5715000"/>
            <a:ext cx="2590800" cy="457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526575" y="1632238"/>
            <a:ext cx="5731349" cy="2308324"/>
          </a:xfrm>
          <a:prstGeom prst="rect">
            <a:avLst/>
          </a:prstGeom>
          <a:noFill/>
        </p:spPr>
        <p:txBody>
          <a:bodyPr wrap="square" rtlCol="0">
            <a:spAutoFit/>
          </a:bodyPr>
          <a:lstStyle/>
          <a:p>
            <a:r>
              <a:rPr lang="en-US" sz="3600" dirty="0" smtClean="0">
                <a:solidFill>
                  <a:prstClr val="white"/>
                </a:solidFill>
              </a:rPr>
              <a:t>A VT real estate firm’s </a:t>
            </a:r>
            <a:r>
              <a:rPr lang="en-US" sz="3600" dirty="0">
                <a:solidFill>
                  <a:prstClr val="white"/>
                </a:solidFill>
              </a:rPr>
              <a:t>website </a:t>
            </a:r>
            <a:r>
              <a:rPr lang="en-US" sz="3600" dirty="0" smtClean="0">
                <a:solidFill>
                  <a:prstClr val="white"/>
                </a:solidFill>
              </a:rPr>
              <a:t>displaying </a:t>
            </a:r>
            <a:r>
              <a:rPr lang="en-US" sz="3600" dirty="0">
                <a:solidFill>
                  <a:prstClr val="white"/>
                </a:solidFill>
              </a:rPr>
              <a:t>building certifications from </a:t>
            </a:r>
            <a:r>
              <a:rPr lang="en-US" sz="3600" dirty="0" smtClean="0">
                <a:solidFill>
                  <a:prstClr val="white"/>
                </a:solidFill>
              </a:rPr>
              <a:t>the NNEREN.com website</a:t>
            </a:r>
            <a:endParaRPr lang="en-US" sz="3600" dirty="0">
              <a:solidFill>
                <a:prstClr val="white"/>
              </a:solidFill>
            </a:endParaRPr>
          </a:p>
        </p:txBody>
      </p:sp>
      <p:sp>
        <p:nvSpPr>
          <p:cNvPr id="11" name="Rectangle 10"/>
          <p:cNvSpPr/>
          <p:nvPr/>
        </p:nvSpPr>
        <p:spPr>
          <a:xfrm>
            <a:off x="6553200" y="1752600"/>
            <a:ext cx="1905000" cy="13716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462151" y="4080074"/>
            <a:ext cx="5887675" cy="1200329"/>
          </a:xfrm>
          <a:prstGeom prst="rect">
            <a:avLst/>
          </a:prstGeom>
          <a:noFill/>
        </p:spPr>
        <p:txBody>
          <a:bodyPr wrap="square" rtlCol="0">
            <a:spAutoFit/>
          </a:bodyPr>
          <a:lstStyle/>
          <a:p>
            <a:r>
              <a:rPr lang="en-US" sz="3600" dirty="0">
                <a:solidFill>
                  <a:prstClr val="white"/>
                </a:solidFill>
              </a:rPr>
              <a:t>Nice document display feature on MLS website too</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373" y="85931"/>
            <a:ext cx="3571502" cy="1381477"/>
          </a:xfrm>
          <a:prstGeom prst="rect">
            <a:avLst/>
          </a:prstGeom>
        </p:spPr>
      </p:pic>
    </p:spTree>
    <p:extLst>
      <p:ext uri="{BB962C8B-B14F-4D97-AF65-F5344CB8AC3E}">
        <p14:creationId xmlns:p14="http://schemas.microsoft.com/office/powerpoint/2010/main" val="14955474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726" y="269458"/>
            <a:ext cx="10515600" cy="1325563"/>
          </a:xfrm>
        </p:spPr>
        <p:txBody>
          <a:bodyPr/>
          <a:lstStyle/>
          <a:p>
            <a:r>
              <a:rPr lang="en-US" b="1" dirty="0" smtClean="0">
                <a:solidFill>
                  <a:srgbClr val="66FF33"/>
                </a:solidFill>
              </a:rPr>
              <a:t>Nation Efforts</a:t>
            </a:r>
            <a:endParaRPr lang="en-US" b="1" dirty="0">
              <a:solidFill>
                <a:srgbClr val="66FF33"/>
              </a:solidFill>
            </a:endParaRPr>
          </a:p>
        </p:txBody>
      </p:sp>
      <p:sp>
        <p:nvSpPr>
          <p:cNvPr id="3" name="TextBox 2"/>
          <p:cNvSpPr txBox="1"/>
          <p:nvPr/>
        </p:nvSpPr>
        <p:spPr>
          <a:xfrm>
            <a:off x="739725" y="1595021"/>
            <a:ext cx="6631745" cy="4278094"/>
          </a:xfrm>
          <a:prstGeom prst="rect">
            <a:avLst/>
          </a:prstGeom>
          <a:noFill/>
        </p:spPr>
        <p:txBody>
          <a:bodyPr wrap="square" rtlCol="0">
            <a:spAutoFit/>
          </a:bodyPr>
          <a:lstStyle/>
          <a:p>
            <a:pPr>
              <a:spcAft>
                <a:spcPts val="1200"/>
              </a:spcAft>
            </a:pPr>
            <a:r>
              <a:rPr lang="en-US" sz="2800" dirty="0" smtClean="0">
                <a:solidFill>
                  <a:prstClr val="white"/>
                </a:solidFill>
              </a:rPr>
              <a:t>To become familiar with supporting national efforts.</a:t>
            </a:r>
          </a:p>
          <a:p>
            <a:pPr>
              <a:spcAft>
                <a:spcPts val="1200"/>
              </a:spcAft>
            </a:pPr>
            <a:r>
              <a:rPr lang="en-US" sz="2800" dirty="0" smtClean="0">
                <a:solidFill>
                  <a:prstClr val="white"/>
                </a:solidFill>
              </a:rPr>
              <a:t>Recommended reading: </a:t>
            </a:r>
          </a:p>
          <a:p>
            <a:pPr>
              <a:spcAft>
                <a:spcPts val="1200"/>
              </a:spcAft>
            </a:pPr>
            <a:r>
              <a:rPr lang="en-US" sz="2800" dirty="0" smtClean="0">
                <a:solidFill>
                  <a:prstClr val="white"/>
                </a:solidFill>
              </a:rPr>
              <a:t>Explains national efforts to coordinate communications between the building &amp; energy-efficiency communities &amp; the real estate, lending, &amp; appraisal industries utilizing the “Greened” MLS as a common data repository.</a:t>
            </a:r>
          </a:p>
        </p:txBody>
      </p:sp>
      <p:pic>
        <p:nvPicPr>
          <p:cNvPr id="4" name="Picture 3"/>
          <p:cNvPicPr>
            <a:picLocks noChangeAspect="1"/>
          </p:cNvPicPr>
          <p:nvPr/>
        </p:nvPicPr>
        <p:blipFill rotWithShape="1">
          <a:blip r:embed="rId2"/>
          <a:srcRect l="34503" t="11586" r="35872" b="20338"/>
          <a:stretch/>
        </p:blipFill>
        <p:spPr>
          <a:xfrm>
            <a:off x="7624482" y="627899"/>
            <a:ext cx="4179591" cy="5399910"/>
          </a:xfrm>
          <a:prstGeom prst="rect">
            <a:avLst/>
          </a:prstGeom>
        </p:spPr>
      </p:pic>
      <p:sp>
        <p:nvSpPr>
          <p:cNvPr id="5" name="TextBox 4"/>
          <p:cNvSpPr txBox="1"/>
          <p:nvPr/>
        </p:nvSpPr>
        <p:spPr>
          <a:xfrm>
            <a:off x="739725" y="6108955"/>
            <a:ext cx="11322286" cy="369332"/>
          </a:xfrm>
          <a:prstGeom prst="rect">
            <a:avLst/>
          </a:prstGeom>
          <a:noFill/>
        </p:spPr>
        <p:txBody>
          <a:bodyPr wrap="square" rtlCol="0">
            <a:spAutoFit/>
          </a:bodyPr>
          <a:lstStyle/>
          <a:p>
            <a:pPr lvl="0"/>
            <a:r>
              <a:rPr lang="en-US" b="1" dirty="0" smtClean="0">
                <a:solidFill>
                  <a:prstClr val="white"/>
                </a:solidFill>
              </a:rPr>
              <a:t>www.elevateenergy.org/wp-content/uploads/2014/01/Unlocking_the_Value_an_Energy_Efficient_Home.pdf</a:t>
            </a:r>
            <a:endParaRPr lang="en-US" dirty="0"/>
          </a:p>
        </p:txBody>
      </p:sp>
    </p:spTree>
    <p:extLst>
      <p:ext uri="{BB962C8B-B14F-4D97-AF65-F5344CB8AC3E}">
        <p14:creationId xmlns:p14="http://schemas.microsoft.com/office/powerpoint/2010/main" val="18623757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5611" y="1904146"/>
            <a:ext cx="10792495" cy="4154984"/>
          </a:xfrm>
          <a:prstGeom prst="rect">
            <a:avLst/>
          </a:prstGeom>
          <a:noFill/>
        </p:spPr>
        <p:txBody>
          <a:bodyPr wrap="square" rtlCol="0">
            <a:spAutoFit/>
          </a:bodyPr>
          <a:lstStyle/>
          <a:p>
            <a:pPr>
              <a:spcAft>
                <a:spcPts val="1200"/>
              </a:spcAft>
            </a:pPr>
            <a:r>
              <a:rPr lang="en-US" sz="2800" dirty="0">
                <a:solidFill>
                  <a:prstClr val="white"/>
                </a:solidFill>
                <a:effectLst>
                  <a:outerShdw blurRad="38100" dist="38100" dir="2700000" algn="tl">
                    <a:srgbClr val="000000">
                      <a:alpha val="43137"/>
                    </a:srgbClr>
                  </a:outerShdw>
                </a:effectLst>
              </a:rPr>
              <a:t>“Through a 5-year Memorandum of Understanding with the US Department of Energy, The Appraisal Foundation is very much incorporating the valuation of green buildings in the work of our three independent Boards”: </a:t>
            </a:r>
          </a:p>
          <a:p>
            <a:pPr marL="742950" lvl="1" indent="-285750">
              <a:spcAft>
                <a:spcPts val="1200"/>
              </a:spcAft>
              <a:buFont typeface="Arial" panose="020B0604020202020204" pitchFamily="34" charset="0"/>
              <a:buChar char="•"/>
            </a:pPr>
            <a:r>
              <a:rPr lang="en-US" sz="2800" dirty="0">
                <a:solidFill>
                  <a:prstClr val="white"/>
                </a:solidFill>
                <a:effectLst>
                  <a:outerShdw blurRad="38100" dist="38100" dir="2700000" algn="tl">
                    <a:srgbClr val="000000">
                      <a:alpha val="43137"/>
                    </a:srgbClr>
                  </a:outerShdw>
                </a:effectLst>
              </a:rPr>
              <a:t>Appraisal Practices Board (APB),</a:t>
            </a:r>
          </a:p>
          <a:p>
            <a:pPr marL="742950" lvl="1" indent="-285750">
              <a:spcAft>
                <a:spcPts val="1200"/>
              </a:spcAft>
              <a:buFont typeface="Arial" panose="020B0604020202020204" pitchFamily="34" charset="0"/>
              <a:buChar char="•"/>
            </a:pPr>
            <a:r>
              <a:rPr lang="en-US" sz="2800" dirty="0">
                <a:solidFill>
                  <a:prstClr val="white"/>
                </a:solidFill>
                <a:effectLst>
                  <a:outerShdw blurRad="38100" dist="38100" dir="2700000" algn="tl">
                    <a:srgbClr val="000000">
                      <a:alpha val="43137"/>
                    </a:srgbClr>
                  </a:outerShdw>
                </a:effectLst>
              </a:rPr>
              <a:t>Appraisal Standards Board (ASB), </a:t>
            </a:r>
            <a:r>
              <a:rPr lang="en-US" sz="2800" dirty="0" smtClean="0">
                <a:solidFill>
                  <a:prstClr val="white"/>
                </a:solidFill>
                <a:effectLst>
                  <a:outerShdw blurRad="38100" dist="38100" dir="2700000" algn="tl">
                    <a:srgbClr val="000000">
                      <a:alpha val="43137"/>
                    </a:srgbClr>
                  </a:outerShdw>
                </a:effectLst>
              </a:rPr>
              <a:t>&amp;</a:t>
            </a:r>
            <a:endParaRPr lang="en-US" sz="2800" dirty="0">
              <a:solidFill>
                <a:prstClr val="white"/>
              </a:solidFill>
              <a:effectLst>
                <a:outerShdw blurRad="38100" dist="38100" dir="2700000" algn="tl">
                  <a:srgbClr val="000000">
                    <a:alpha val="43137"/>
                  </a:srgbClr>
                </a:outerShdw>
              </a:effectLst>
            </a:endParaRPr>
          </a:p>
          <a:p>
            <a:pPr marL="742950" lvl="1" indent="-285750">
              <a:spcAft>
                <a:spcPts val="1200"/>
              </a:spcAft>
              <a:buFont typeface="Arial" panose="020B0604020202020204" pitchFamily="34" charset="0"/>
              <a:buChar char="•"/>
            </a:pPr>
            <a:r>
              <a:rPr lang="en-US" sz="2800" dirty="0">
                <a:solidFill>
                  <a:prstClr val="white"/>
                </a:solidFill>
                <a:effectLst>
                  <a:outerShdw blurRad="38100" dist="38100" dir="2700000" algn="tl">
                    <a:srgbClr val="000000">
                      <a:alpha val="43137"/>
                    </a:srgbClr>
                  </a:outerShdw>
                </a:effectLst>
              </a:rPr>
              <a:t>Appraiser Qualifications Board (AQB</a:t>
            </a:r>
            <a:r>
              <a:rPr lang="en-US" sz="2800" dirty="0" smtClean="0">
                <a:solidFill>
                  <a:prstClr val="white"/>
                </a:solidFill>
                <a:effectLst>
                  <a:outerShdw blurRad="38100" dist="38100" dir="2700000" algn="tl">
                    <a:srgbClr val="000000">
                      <a:alpha val="43137"/>
                    </a:srgbClr>
                  </a:outerShdw>
                </a:effectLst>
              </a:rPr>
              <a:t>).</a:t>
            </a:r>
          </a:p>
          <a:p>
            <a:pPr marL="0" lvl="1">
              <a:spcAft>
                <a:spcPts val="1200"/>
              </a:spcAft>
            </a:pPr>
            <a:r>
              <a:rPr lang="en-US" sz="2800" dirty="0">
                <a:solidFill>
                  <a:prstClr val="white"/>
                </a:solidFill>
                <a:effectLst>
                  <a:outerShdw blurRad="38100" dist="38100" dir="2700000" algn="tl">
                    <a:srgbClr val="000000">
                      <a:alpha val="43137"/>
                    </a:srgbClr>
                  </a:outerShdw>
                </a:effectLst>
              </a:rPr>
              <a:t>John S. Brenan, Director of Appraisal Issues, The Appraisal </a:t>
            </a:r>
            <a:r>
              <a:rPr lang="en-US" sz="2800" dirty="0" smtClean="0">
                <a:solidFill>
                  <a:prstClr val="white"/>
                </a:solidFill>
                <a:effectLst>
                  <a:outerShdw blurRad="38100" dist="38100" dir="2700000" algn="tl">
                    <a:srgbClr val="000000">
                      <a:alpha val="43137"/>
                    </a:srgbClr>
                  </a:outerShdw>
                </a:effectLst>
              </a:rPr>
              <a:t>Foundation</a:t>
            </a:r>
            <a:endParaRPr lang="en-US" sz="2800" dirty="0">
              <a:solidFill>
                <a:prstClr val="white"/>
              </a:solidFill>
              <a:effectLst>
                <a:outerShdw blurRad="38100" dist="38100" dir="2700000" algn="tl">
                  <a:srgbClr val="000000">
                    <a:alpha val="43137"/>
                  </a:srgbClr>
                </a:outerShdw>
              </a:effectLst>
            </a:endParaRPr>
          </a:p>
        </p:txBody>
      </p:sp>
      <p:pic>
        <p:nvPicPr>
          <p:cNvPr id="1026" name="Picture 2" descr="https://netforum.avectra.com/temp/ClientImages/TAF/8c1fd885-f5fd-481c-9f4f-a527a48260e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611" y="286015"/>
            <a:ext cx="9723021" cy="13753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01255" y="900752"/>
            <a:ext cx="5336274" cy="76062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2675345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5611" y="2220664"/>
            <a:ext cx="10792495" cy="4154984"/>
          </a:xfrm>
          <a:prstGeom prst="rect">
            <a:avLst/>
          </a:prstGeom>
          <a:noFill/>
        </p:spPr>
        <p:txBody>
          <a:bodyPr wrap="square" rtlCol="0">
            <a:spAutoFit/>
          </a:bodyPr>
          <a:lstStyle/>
          <a:p>
            <a:pPr>
              <a:spcAft>
                <a:spcPts val="1200"/>
              </a:spcAft>
            </a:pPr>
            <a:r>
              <a:rPr lang="en-US" sz="2800" dirty="0">
                <a:solidFill>
                  <a:prstClr val="white"/>
                </a:solidFill>
                <a:effectLst>
                  <a:outerShdw blurRad="38100" dist="38100" dir="2700000" algn="tl">
                    <a:srgbClr val="000000">
                      <a:alpha val="43137"/>
                    </a:srgbClr>
                  </a:outerShdw>
                </a:effectLst>
              </a:rPr>
              <a:t>“The Appraisal Practices Board (APB) has begun the process of providing guidance on recognized valuation methods and techniques of green buildings with the creation of its first Subject Matter Expert (SME) panel on the topic, </a:t>
            </a:r>
            <a:r>
              <a:rPr lang="en-US" sz="2800" i="1" dirty="0">
                <a:solidFill>
                  <a:prstClr val="white"/>
                </a:solidFill>
                <a:effectLst>
                  <a:outerShdw blurRad="38100" dist="38100" dir="2700000" algn="tl">
                    <a:srgbClr val="000000">
                      <a:alpha val="43137"/>
                    </a:srgbClr>
                  </a:outerShdw>
                </a:effectLst>
              </a:rPr>
              <a:t>Background Competence</a:t>
            </a:r>
            <a:r>
              <a:rPr lang="en-US" sz="2800" dirty="0">
                <a:solidFill>
                  <a:prstClr val="white"/>
                </a:solidFill>
                <a:effectLst>
                  <a:outerShdw blurRad="38100" dist="38100" dir="2700000" algn="tl">
                    <a:srgbClr val="000000">
                      <a:alpha val="43137"/>
                    </a:srgbClr>
                  </a:outerShdw>
                </a:effectLst>
              </a:rPr>
              <a:t>.”</a:t>
            </a:r>
          </a:p>
          <a:p>
            <a:pPr>
              <a:spcAft>
                <a:spcPts val="1200"/>
              </a:spcAft>
            </a:pPr>
            <a:r>
              <a:rPr lang="en-US" sz="2800" dirty="0">
                <a:solidFill>
                  <a:prstClr val="white"/>
                </a:solidFill>
                <a:effectLst>
                  <a:outerShdw blurRad="38100" dist="38100" dir="2700000" algn="tl">
                    <a:srgbClr val="000000">
                      <a:alpha val="43137"/>
                    </a:srgbClr>
                  </a:outerShdw>
                </a:effectLst>
              </a:rPr>
              <a:t>The APB intends to create two additional panels: </a:t>
            </a:r>
          </a:p>
          <a:p>
            <a:pPr marL="742950" lvl="1" indent="-285750">
              <a:spcAft>
                <a:spcPts val="1200"/>
              </a:spcAft>
              <a:buFont typeface="Arial" panose="020B0604020202020204" pitchFamily="34" charset="0"/>
              <a:buChar char="•"/>
            </a:pPr>
            <a:r>
              <a:rPr lang="en-US" sz="2800" i="1" dirty="0">
                <a:solidFill>
                  <a:prstClr val="white"/>
                </a:solidFill>
                <a:effectLst>
                  <a:outerShdw blurRad="38100" dist="38100" dir="2700000" algn="tl">
                    <a:srgbClr val="000000">
                      <a:alpha val="43137"/>
                    </a:srgbClr>
                  </a:outerShdw>
                </a:effectLst>
              </a:rPr>
              <a:t>Valuation of Residential Green Buildings</a:t>
            </a:r>
            <a:r>
              <a:rPr lang="en-US" sz="2800" dirty="0">
                <a:solidFill>
                  <a:prstClr val="white"/>
                </a:solidFill>
                <a:effectLst>
                  <a:outerShdw blurRad="38100" dist="38100" dir="2700000" algn="tl">
                    <a:srgbClr val="000000">
                      <a:alpha val="43137"/>
                    </a:srgbClr>
                  </a:outerShdw>
                </a:effectLst>
              </a:rPr>
              <a:t>, and</a:t>
            </a:r>
            <a:r>
              <a:rPr lang="en-US" sz="2800" i="1" dirty="0">
                <a:solidFill>
                  <a:prstClr val="white"/>
                </a:solidFill>
                <a:effectLst>
                  <a:outerShdw blurRad="38100" dist="38100" dir="2700000" algn="tl">
                    <a:srgbClr val="000000">
                      <a:alpha val="43137"/>
                    </a:srgbClr>
                  </a:outerShdw>
                </a:effectLst>
              </a:rPr>
              <a:t> </a:t>
            </a:r>
          </a:p>
          <a:p>
            <a:pPr marL="742950" lvl="1" indent="-285750">
              <a:spcAft>
                <a:spcPts val="1200"/>
              </a:spcAft>
              <a:buFont typeface="Arial" panose="020B0604020202020204" pitchFamily="34" charset="0"/>
              <a:buChar char="•"/>
            </a:pPr>
            <a:r>
              <a:rPr lang="en-US" sz="2800" i="1" dirty="0">
                <a:solidFill>
                  <a:prstClr val="white"/>
                </a:solidFill>
                <a:effectLst>
                  <a:outerShdw blurRad="38100" dist="38100" dir="2700000" algn="tl">
                    <a:srgbClr val="000000">
                      <a:alpha val="43137"/>
                    </a:srgbClr>
                  </a:outerShdw>
                </a:effectLst>
              </a:rPr>
              <a:t>Valuation of Non-Residential Green Buildings</a:t>
            </a:r>
            <a:r>
              <a:rPr lang="en-US" sz="2800" dirty="0" smtClean="0">
                <a:solidFill>
                  <a:prstClr val="white"/>
                </a:solidFill>
                <a:effectLst>
                  <a:outerShdw blurRad="38100" dist="38100" dir="2700000" algn="tl">
                    <a:srgbClr val="000000">
                      <a:alpha val="43137"/>
                    </a:srgbClr>
                  </a:outerShdw>
                </a:effectLst>
              </a:rPr>
              <a:t>.</a:t>
            </a:r>
            <a:endParaRPr lang="en-US" sz="2800" dirty="0">
              <a:solidFill>
                <a:prstClr val="white"/>
              </a:solidFill>
              <a:effectLst>
                <a:outerShdw blurRad="38100" dist="38100" dir="2700000" algn="tl">
                  <a:srgbClr val="000000">
                    <a:alpha val="43137"/>
                  </a:srgbClr>
                </a:outerShdw>
              </a:effectLst>
            </a:endParaRPr>
          </a:p>
          <a:p>
            <a:pPr marL="0" lvl="1">
              <a:spcAft>
                <a:spcPts val="1200"/>
              </a:spcAft>
            </a:pPr>
            <a:r>
              <a:rPr lang="en-US" sz="2800" dirty="0">
                <a:solidFill>
                  <a:prstClr val="white"/>
                </a:solidFill>
                <a:effectLst>
                  <a:outerShdw blurRad="38100" dist="38100" dir="2700000" algn="tl">
                    <a:srgbClr val="000000">
                      <a:alpha val="43137"/>
                    </a:srgbClr>
                  </a:outerShdw>
                </a:effectLst>
              </a:rPr>
              <a:t>John S. Brenan, Director of Appraisal Issues, The Appraisal </a:t>
            </a:r>
            <a:r>
              <a:rPr lang="en-US" sz="2800" dirty="0" smtClean="0">
                <a:solidFill>
                  <a:prstClr val="white"/>
                </a:solidFill>
                <a:effectLst>
                  <a:outerShdw blurRad="38100" dist="38100" dir="2700000" algn="tl">
                    <a:srgbClr val="000000">
                      <a:alpha val="43137"/>
                    </a:srgbClr>
                  </a:outerShdw>
                </a:effectLst>
              </a:rPr>
              <a:t>Foundation</a:t>
            </a:r>
            <a:endParaRPr lang="en-US" sz="2800" dirty="0">
              <a:solidFill>
                <a:prstClr val="white"/>
              </a:solidFill>
              <a:effectLst>
                <a:outerShdw blurRad="38100" dist="38100" dir="2700000" algn="tl">
                  <a:srgbClr val="000000">
                    <a:alpha val="43137"/>
                  </a:srgbClr>
                </a:outerShdw>
              </a:effectLst>
            </a:endParaRPr>
          </a:p>
        </p:txBody>
      </p:sp>
      <p:pic>
        <p:nvPicPr>
          <p:cNvPr id="3" name="Picture 2" descr="https://netforum.avectra.com/temp/ClientImages/TAF/8c1fd885-f5fd-481c-9f4f-a527a48260e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611" y="286015"/>
            <a:ext cx="9723021" cy="1375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0729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5611" y="1719198"/>
            <a:ext cx="10792495" cy="4431983"/>
          </a:xfrm>
          <a:prstGeom prst="rect">
            <a:avLst/>
          </a:prstGeom>
          <a:noFill/>
        </p:spPr>
        <p:txBody>
          <a:bodyPr wrap="square" rtlCol="0">
            <a:spAutoFit/>
          </a:bodyPr>
          <a:lstStyle/>
          <a:p>
            <a:pPr>
              <a:spcAft>
                <a:spcPts val="1200"/>
              </a:spcAft>
            </a:pPr>
            <a:r>
              <a:rPr lang="en-US" sz="2800" dirty="0">
                <a:solidFill>
                  <a:prstClr val="white"/>
                </a:solidFill>
                <a:effectLst>
                  <a:outerShdw blurRad="38100" dist="38100" dir="2700000" algn="tl">
                    <a:srgbClr val="000000">
                      <a:alpha val="43137"/>
                    </a:srgbClr>
                  </a:outerShdw>
                </a:effectLst>
              </a:rPr>
              <a:t>“The Appraiser Qualifications Board (AQB) adopted revisions to the </a:t>
            </a:r>
            <a:r>
              <a:rPr lang="en-US" sz="2800" i="1" dirty="0">
                <a:solidFill>
                  <a:prstClr val="white"/>
                </a:solidFill>
                <a:effectLst>
                  <a:outerShdw blurRad="38100" dist="38100" dir="2700000" algn="tl">
                    <a:srgbClr val="000000">
                      <a:alpha val="43137"/>
                    </a:srgbClr>
                  </a:outerShdw>
                </a:effectLst>
              </a:rPr>
              <a:t>Real Property Appraiser Qualification Criteria</a:t>
            </a:r>
            <a:r>
              <a:rPr lang="en-US" sz="2800" dirty="0">
                <a:solidFill>
                  <a:prstClr val="white"/>
                </a:solidFill>
                <a:effectLst>
                  <a:outerShdw blurRad="38100" dist="38100" dir="2700000" algn="tl">
                    <a:srgbClr val="000000">
                      <a:alpha val="43137"/>
                    </a:srgbClr>
                  </a:outerShdw>
                </a:effectLst>
              </a:rPr>
              <a:t> that will become effective on January 1, 2015,”</a:t>
            </a:r>
          </a:p>
          <a:p>
            <a:pPr>
              <a:spcAft>
                <a:spcPts val="1200"/>
              </a:spcAft>
            </a:pPr>
            <a:r>
              <a:rPr lang="en-US" sz="2800" dirty="0">
                <a:solidFill>
                  <a:prstClr val="white"/>
                </a:solidFill>
                <a:effectLst>
                  <a:outerShdw blurRad="38100" dist="38100" dir="2700000" algn="tl">
                    <a:srgbClr val="000000">
                      <a:alpha val="43137"/>
                    </a:srgbClr>
                  </a:outerShdw>
                </a:effectLst>
              </a:rPr>
              <a:t>“which will require individuals wishing to obtain an appraiser's license or certification to complete qualifying education in the valuation of green buildings,” </a:t>
            </a:r>
          </a:p>
          <a:p>
            <a:pPr>
              <a:spcAft>
                <a:spcPts val="1200"/>
              </a:spcAft>
            </a:pPr>
            <a:r>
              <a:rPr lang="en-US" sz="2800" dirty="0">
                <a:solidFill>
                  <a:prstClr val="white"/>
                </a:solidFill>
                <a:effectLst>
                  <a:outerShdw blurRad="38100" dist="38100" dir="2700000" algn="tl">
                    <a:srgbClr val="000000">
                      <a:alpha val="43137"/>
                    </a:srgbClr>
                  </a:outerShdw>
                </a:effectLst>
              </a:rPr>
              <a:t>“and for those who already possess an appraiser credential, continuing education related to the same topic</a:t>
            </a:r>
            <a:r>
              <a:rPr lang="en-US" sz="2800" dirty="0" smtClean="0">
                <a:solidFill>
                  <a:prstClr val="white"/>
                </a:solidFill>
                <a:effectLst>
                  <a:outerShdw blurRad="38100" dist="38100" dir="2700000" algn="tl">
                    <a:srgbClr val="000000">
                      <a:alpha val="43137"/>
                    </a:srgbClr>
                  </a:outerShdw>
                </a:effectLst>
              </a:rPr>
              <a:t>.”</a:t>
            </a:r>
          </a:p>
          <a:p>
            <a:pPr>
              <a:spcAft>
                <a:spcPts val="1200"/>
              </a:spcAft>
            </a:pPr>
            <a:r>
              <a:rPr lang="en-US" sz="2800" dirty="0">
                <a:solidFill>
                  <a:prstClr val="white"/>
                </a:solidFill>
                <a:effectLst>
                  <a:outerShdw blurRad="38100" dist="38100" dir="2700000" algn="tl">
                    <a:srgbClr val="000000">
                      <a:alpha val="43137"/>
                    </a:srgbClr>
                  </a:outerShdw>
                </a:effectLst>
              </a:rPr>
              <a:t>John S. Brenan, Director of Appraisal Issues, The Appraisal </a:t>
            </a:r>
            <a:r>
              <a:rPr lang="en-US" sz="2800" dirty="0" smtClean="0">
                <a:solidFill>
                  <a:prstClr val="white"/>
                </a:solidFill>
                <a:effectLst>
                  <a:outerShdw blurRad="38100" dist="38100" dir="2700000" algn="tl">
                    <a:srgbClr val="000000">
                      <a:alpha val="43137"/>
                    </a:srgbClr>
                  </a:outerShdw>
                </a:effectLst>
              </a:rPr>
              <a:t>Foundation</a:t>
            </a:r>
            <a:endParaRPr lang="en-US" sz="2800" dirty="0">
              <a:solidFill>
                <a:prstClr val="white"/>
              </a:solidFill>
              <a:effectLst>
                <a:outerShdw blurRad="38100" dist="38100" dir="2700000" algn="tl">
                  <a:srgbClr val="000000">
                    <a:alpha val="43137"/>
                  </a:srgbClr>
                </a:outerShdw>
              </a:effectLst>
            </a:endParaRPr>
          </a:p>
        </p:txBody>
      </p:sp>
      <p:pic>
        <p:nvPicPr>
          <p:cNvPr id="3" name="Picture 2" descr="https://netforum.avectra.com/temp/ClientImages/TAF/8c1fd885-f5fd-481c-9f4f-a527a48260e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611" y="286015"/>
            <a:ext cx="9723021" cy="13753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85611" y="4555981"/>
            <a:ext cx="10415789" cy="102989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553773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1652" y="3088961"/>
            <a:ext cx="10792495" cy="2554545"/>
          </a:xfrm>
          <a:prstGeom prst="rect">
            <a:avLst/>
          </a:prstGeom>
          <a:noFill/>
        </p:spPr>
        <p:txBody>
          <a:bodyPr wrap="square" rtlCol="0">
            <a:spAutoFit/>
          </a:bodyPr>
          <a:lstStyle/>
          <a:p>
            <a:pPr>
              <a:spcAft>
                <a:spcPts val="1200"/>
              </a:spcAft>
            </a:pPr>
            <a:r>
              <a:rPr lang="en-US" sz="2800" dirty="0">
                <a:solidFill>
                  <a:prstClr val="white"/>
                </a:solidFill>
                <a:effectLst>
                  <a:outerShdw blurRad="38100" dist="38100" dir="2700000" algn="tl">
                    <a:srgbClr val="000000">
                      <a:alpha val="43137"/>
                    </a:srgbClr>
                  </a:outerShdw>
                </a:effectLst>
              </a:rPr>
              <a:t>“Lastly, the Appraisal Standards Board (ASB) will issue guidance related to complying with the </a:t>
            </a:r>
            <a:r>
              <a:rPr lang="en-US" sz="2800" i="1" dirty="0">
                <a:solidFill>
                  <a:prstClr val="white"/>
                </a:solidFill>
                <a:effectLst>
                  <a:outerShdw blurRad="38100" dist="38100" dir="2700000" algn="tl">
                    <a:srgbClr val="000000">
                      <a:alpha val="43137"/>
                    </a:srgbClr>
                  </a:outerShdw>
                </a:effectLst>
              </a:rPr>
              <a:t>Uniform Standards of Professional Appraisal Practice</a:t>
            </a:r>
            <a:r>
              <a:rPr lang="en-US" sz="2800" dirty="0">
                <a:solidFill>
                  <a:prstClr val="white"/>
                </a:solidFill>
                <a:effectLst>
                  <a:outerShdw blurRad="38100" dist="38100" dir="2700000" algn="tl">
                    <a:srgbClr val="000000">
                      <a:alpha val="43137"/>
                    </a:srgbClr>
                  </a:outerShdw>
                </a:effectLst>
              </a:rPr>
              <a:t> (USPAP) when valuing green buildings.”</a:t>
            </a:r>
          </a:p>
          <a:p>
            <a:pPr>
              <a:spcAft>
                <a:spcPts val="1200"/>
              </a:spcAft>
            </a:pPr>
            <a:endParaRPr lang="en-US" sz="2800" dirty="0">
              <a:solidFill>
                <a:prstClr val="white"/>
              </a:solidFill>
              <a:effectLst>
                <a:outerShdw blurRad="38100" dist="38100" dir="2700000" algn="tl">
                  <a:srgbClr val="000000">
                    <a:alpha val="43137"/>
                  </a:srgbClr>
                </a:outerShdw>
              </a:effectLst>
            </a:endParaRPr>
          </a:p>
          <a:p>
            <a:r>
              <a:rPr lang="en-US" sz="2800" dirty="0">
                <a:solidFill>
                  <a:prstClr val="white"/>
                </a:solidFill>
                <a:effectLst>
                  <a:outerShdw blurRad="38100" dist="38100" dir="2700000" algn="tl">
                    <a:srgbClr val="000000">
                      <a:alpha val="43137"/>
                    </a:srgbClr>
                  </a:outerShdw>
                </a:effectLst>
              </a:rPr>
              <a:t>John S. Brenan, Director of Appraisal Issues, The Appraisal Foundation</a:t>
            </a:r>
          </a:p>
        </p:txBody>
      </p:sp>
      <p:pic>
        <p:nvPicPr>
          <p:cNvPr id="3" name="Picture 2" descr="https://netforum.avectra.com/temp/ClientImages/TAF/8c1fd885-f5fd-481c-9f4f-a527a48260e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569" y="719152"/>
            <a:ext cx="9723021" cy="1375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5540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2659" y="2150781"/>
            <a:ext cx="9986682" cy="3878263"/>
          </a:xfrm>
        </p:spPr>
        <p:txBody>
          <a:bodyPr>
            <a:normAutofit/>
          </a:bodyPr>
          <a:lstStyle/>
          <a:p>
            <a:pPr marL="0" indent="0">
              <a:spcBef>
                <a:spcPts val="0"/>
              </a:spcBef>
              <a:spcAft>
                <a:spcPts val="1200"/>
              </a:spcAft>
              <a:buNone/>
            </a:pPr>
            <a:r>
              <a:rPr lang="en-US" dirty="0">
                <a:solidFill>
                  <a:schemeClr val="bg1"/>
                </a:solidFill>
              </a:rPr>
              <a:t>The Appraisal Institute (AI) is a membership organization whose “</a:t>
            </a:r>
            <a:r>
              <a:rPr lang="en-US" i="1" dirty="0">
                <a:solidFill>
                  <a:schemeClr val="bg1"/>
                </a:solidFill>
              </a:rPr>
              <a:t>mission is to advance professionalism and ethics, global standards, methodologies, and practices through the professional development of property economics </a:t>
            </a:r>
            <a:r>
              <a:rPr lang="en-US" i="1" dirty="0" smtClean="0">
                <a:solidFill>
                  <a:schemeClr val="bg1"/>
                </a:solidFill>
              </a:rPr>
              <a:t>worldwide.</a:t>
            </a:r>
            <a:r>
              <a:rPr lang="en-US" dirty="0" smtClean="0">
                <a:solidFill>
                  <a:schemeClr val="bg1"/>
                </a:solidFill>
              </a:rPr>
              <a:t>”</a:t>
            </a:r>
          </a:p>
          <a:p>
            <a:pPr marL="0" indent="0">
              <a:spcBef>
                <a:spcPts val="0"/>
              </a:spcBef>
              <a:spcAft>
                <a:spcPts val="1200"/>
              </a:spcAft>
              <a:buNone/>
            </a:pPr>
            <a:endParaRPr lang="en-US" sz="1800" dirty="0" smtClean="0">
              <a:solidFill>
                <a:schemeClr val="bg1"/>
              </a:solidFill>
            </a:endParaRPr>
          </a:p>
          <a:p>
            <a:pPr marL="0" indent="0">
              <a:spcBef>
                <a:spcPts val="0"/>
              </a:spcBef>
              <a:buNone/>
            </a:pPr>
            <a:r>
              <a:rPr lang="en-US" dirty="0" smtClean="0">
                <a:solidFill>
                  <a:schemeClr val="bg1"/>
                </a:solidFill>
              </a:rPr>
              <a:t>The Appraisal Institute has acknowledged that appraisers need more education about energy efficiency &amp; green building.</a:t>
            </a:r>
            <a:endParaRPr lang="en-US" dirty="0">
              <a:solidFill>
                <a:schemeClr val="bg1"/>
              </a:solidFill>
            </a:endParaRPr>
          </a:p>
        </p:txBody>
      </p:sp>
      <p:pic>
        <p:nvPicPr>
          <p:cNvPr id="5" name="Picture 4"/>
          <p:cNvPicPr>
            <a:picLocks noChangeAspect="1"/>
          </p:cNvPicPr>
          <p:nvPr/>
        </p:nvPicPr>
        <p:blipFill rotWithShape="1">
          <a:blip r:embed="rId2"/>
          <a:srcRect l="13987" t="11235" r="52337" b="75545"/>
          <a:stretch/>
        </p:blipFill>
        <p:spPr>
          <a:xfrm>
            <a:off x="838200" y="524986"/>
            <a:ext cx="4572000" cy="1005840"/>
          </a:xfrm>
          <a:prstGeom prst="rect">
            <a:avLst/>
          </a:prstGeom>
        </p:spPr>
      </p:pic>
    </p:spTree>
    <p:extLst>
      <p:ext uri="{BB962C8B-B14F-4D97-AF65-F5344CB8AC3E}">
        <p14:creationId xmlns:p14="http://schemas.microsoft.com/office/powerpoint/2010/main" val="10626140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3098" t="11236" r="14941" b="5383"/>
          <a:stretch/>
        </p:blipFill>
        <p:spPr>
          <a:xfrm>
            <a:off x="892096" y="1912"/>
            <a:ext cx="10558376" cy="6856088"/>
          </a:xfrm>
          <a:prstGeom prst="rect">
            <a:avLst/>
          </a:prstGeom>
        </p:spPr>
      </p:pic>
      <p:sp>
        <p:nvSpPr>
          <p:cNvPr id="5" name="Rounded Rectangle 4"/>
          <p:cNvSpPr/>
          <p:nvPr/>
        </p:nvSpPr>
        <p:spPr>
          <a:xfrm>
            <a:off x="5104263" y="5158853"/>
            <a:ext cx="3289110" cy="58685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6066498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1"/>
            <a:ext cx="12192000" cy="584775"/>
          </a:xfrm>
          <a:prstGeom prst="rect">
            <a:avLst/>
          </a:prstGeom>
          <a:noFill/>
        </p:spPr>
        <p:txBody>
          <a:bodyPr wrap="square" rtlCol="0">
            <a:spAutoFit/>
          </a:bodyPr>
          <a:lstStyle/>
          <a:p>
            <a:pPr algn="ctr"/>
            <a:r>
              <a:rPr lang="en-US" sz="3200" dirty="0">
                <a:solidFill>
                  <a:schemeClr val="bg1"/>
                </a:solidFill>
                <a:latin typeface="Calibri" pitchFamily="34" charset="0"/>
              </a:rPr>
              <a:t>Vermont already had two green building certification programs…</a:t>
            </a:r>
          </a:p>
        </p:txBody>
      </p:sp>
      <p:pic>
        <p:nvPicPr>
          <p:cNvPr id="3" name="Picture 2" descr="C:\Documents and Settings\jeff\My Documents\USGBC\Marketing\Logos\LEED for Homes Logo\JPEG - Print\leed_homes_logo_grayscale.jpg"/>
          <p:cNvPicPr>
            <a:picLocks noChangeAspect="1" noChangeArrowheads="1"/>
          </p:cNvPicPr>
          <p:nvPr/>
        </p:nvPicPr>
        <p:blipFill>
          <a:blip r:embed="rId2"/>
          <a:srcRect/>
          <a:stretch>
            <a:fillRect/>
          </a:stretch>
        </p:blipFill>
        <p:spPr bwMode="auto">
          <a:xfrm>
            <a:off x="891500" y="1436328"/>
            <a:ext cx="2498615" cy="3695871"/>
          </a:xfrm>
          <a:prstGeom prst="rect">
            <a:avLst/>
          </a:prstGeom>
          <a:noFill/>
          <a:ln w="9525">
            <a:noFill/>
            <a:miter lim="800000"/>
            <a:headEnd/>
            <a:tailEnd/>
          </a:ln>
        </p:spPr>
      </p:pic>
      <p:pic>
        <p:nvPicPr>
          <p:cNvPr id="4" name="Picture 17"/>
          <p:cNvPicPr>
            <a:picLocks noChangeAspect="1" noChangeArrowheads="1"/>
          </p:cNvPicPr>
          <p:nvPr/>
        </p:nvPicPr>
        <p:blipFill>
          <a:blip r:embed="rId3"/>
          <a:srcRect/>
          <a:stretch>
            <a:fillRect/>
          </a:stretch>
        </p:blipFill>
        <p:spPr bwMode="auto">
          <a:xfrm>
            <a:off x="4141694" y="1465729"/>
            <a:ext cx="3482301" cy="3168727"/>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8475799" y="1465729"/>
            <a:ext cx="2819730" cy="3666470"/>
          </a:xfrm>
          <a:prstGeom prst="rect">
            <a:avLst/>
          </a:prstGeom>
          <a:noFill/>
          <a:ln w="9525">
            <a:noFill/>
            <a:miter lim="800000"/>
            <a:headEnd/>
            <a:tailEnd/>
          </a:ln>
          <a:effectLst/>
        </p:spPr>
      </p:pic>
      <p:sp>
        <p:nvSpPr>
          <p:cNvPr id="7" name="TextBox 6"/>
          <p:cNvSpPr txBox="1"/>
          <p:nvPr/>
        </p:nvSpPr>
        <p:spPr>
          <a:xfrm>
            <a:off x="0" y="5296071"/>
            <a:ext cx="12192000" cy="1077218"/>
          </a:xfrm>
          <a:prstGeom prst="rect">
            <a:avLst/>
          </a:prstGeom>
          <a:noFill/>
        </p:spPr>
        <p:txBody>
          <a:bodyPr wrap="square" rtlCol="0">
            <a:spAutoFit/>
          </a:bodyPr>
          <a:lstStyle/>
          <a:p>
            <a:pPr algn="ctr"/>
            <a:r>
              <a:rPr lang="en-US" sz="3200" dirty="0">
                <a:solidFill>
                  <a:schemeClr val="bg1"/>
                </a:solidFill>
                <a:latin typeface="Calibri" pitchFamily="34" charset="0"/>
              </a:rPr>
              <a:t>&amp; green building &amp; design standards - requirements for financing through the Vermont Housing Finance Agency.</a:t>
            </a:r>
          </a:p>
        </p:txBody>
      </p:sp>
    </p:spTree>
    <p:extLst>
      <p:ext uri="{BB962C8B-B14F-4D97-AF65-F5344CB8AC3E}">
        <p14:creationId xmlns:p14="http://schemas.microsoft.com/office/powerpoint/2010/main" val="39864872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987" t="11235" r="52337" b="75545"/>
          <a:stretch/>
        </p:blipFill>
        <p:spPr>
          <a:xfrm>
            <a:off x="3600823" y="429899"/>
            <a:ext cx="3778508" cy="831272"/>
          </a:xfrm>
          <a:prstGeom prst="rect">
            <a:avLst/>
          </a:prstGeom>
        </p:spPr>
      </p:pic>
      <p:sp>
        <p:nvSpPr>
          <p:cNvPr id="6" name="TextBox 5"/>
          <p:cNvSpPr txBox="1"/>
          <p:nvPr/>
        </p:nvSpPr>
        <p:spPr>
          <a:xfrm>
            <a:off x="275513" y="1664732"/>
            <a:ext cx="7228068" cy="4985980"/>
          </a:xfrm>
          <a:prstGeom prst="rect">
            <a:avLst/>
          </a:prstGeom>
          <a:noFill/>
        </p:spPr>
        <p:txBody>
          <a:bodyPr wrap="square" rtlCol="0">
            <a:spAutoFit/>
          </a:bodyPr>
          <a:lstStyle/>
          <a:p>
            <a:pPr>
              <a:spcAft>
                <a:spcPts val="1200"/>
              </a:spcAft>
            </a:pPr>
            <a:r>
              <a:rPr lang="en-US" sz="2600" i="1" dirty="0" smtClean="0">
                <a:solidFill>
                  <a:prstClr val="white"/>
                </a:solidFill>
                <a:effectLst>
                  <a:outerShdw blurRad="38100" dist="38100" dir="2700000" algn="tl">
                    <a:srgbClr val="000000">
                      <a:alpha val="43137"/>
                    </a:srgbClr>
                  </a:outerShdw>
                </a:effectLst>
              </a:rPr>
              <a:t>“The </a:t>
            </a:r>
            <a:r>
              <a:rPr lang="en-US" sz="2600" i="1" dirty="0">
                <a:solidFill>
                  <a:prstClr val="white"/>
                </a:solidFill>
                <a:effectLst>
                  <a:outerShdw blurRad="38100" dist="38100" dir="2700000" algn="tl">
                    <a:srgbClr val="000000">
                      <a:alpha val="43137"/>
                    </a:srgbClr>
                  </a:outerShdw>
                </a:effectLst>
              </a:rPr>
              <a:t>objective of this Addendum is to standardize the communication of the high </a:t>
            </a:r>
            <a:r>
              <a:rPr lang="en-US" sz="2600" i="1" dirty="0" smtClean="0">
                <a:solidFill>
                  <a:prstClr val="white"/>
                </a:solidFill>
                <a:effectLst>
                  <a:outerShdw blurRad="38100" dist="38100" dir="2700000" algn="tl">
                    <a:srgbClr val="000000">
                      <a:alpha val="43137"/>
                    </a:srgbClr>
                  </a:outerShdw>
                </a:effectLst>
              </a:rPr>
              <a:t>performing </a:t>
            </a:r>
            <a:r>
              <a:rPr lang="en-US" sz="2600" i="1" dirty="0">
                <a:solidFill>
                  <a:prstClr val="white"/>
                </a:solidFill>
                <a:effectLst>
                  <a:outerShdw blurRad="38100" dist="38100" dir="2700000" algn="tl">
                    <a:srgbClr val="000000">
                      <a:alpha val="43137"/>
                    </a:srgbClr>
                  </a:outerShdw>
                </a:effectLst>
              </a:rPr>
              <a:t>features of residential properties</a:t>
            </a:r>
            <a:r>
              <a:rPr lang="en-US" sz="2600" i="1" dirty="0" smtClean="0">
                <a:solidFill>
                  <a:prstClr val="white"/>
                </a:solidFill>
                <a:effectLst>
                  <a:outerShdw blurRad="38100" dist="38100" dir="2700000" algn="tl">
                    <a:srgbClr val="000000">
                      <a:alpha val="43137"/>
                    </a:srgbClr>
                  </a:outerShdw>
                </a:effectLst>
              </a:rPr>
              <a:t>.” </a:t>
            </a:r>
          </a:p>
          <a:p>
            <a:pPr>
              <a:spcAft>
                <a:spcPts val="1200"/>
              </a:spcAft>
            </a:pPr>
            <a:r>
              <a:rPr lang="en-US" sz="2600" i="1" dirty="0" smtClean="0">
                <a:solidFill>
                  <a:prstClr val="white"/>
                </a:solidFill>
                <a:effectLst>
                  <a:outerShdw blurRad="38100" dist="38100" dir="2700000" algn="tl">
                    <a:srgbClr val="000000">
                      <a:alpha val="43137"/>
                    </a:srgbClr>
                  </a:outerShdw>
                </a:effectLst>
              </a:rPr>
              <a:t>“Identifying </a:t>
            </a:r>
            <a:r>
              <a:rPr lang="en-US" sz="2600" i="1" dirty="0">
                <a:solidFill>
                  <a:prstClr val="white"/>
                </a:solidFill>
                <a:effectLst>
                  <a:outerShdw blurRad="38100" dist="38100" dir="2700000" algn="tl">
                    <a:srgbClr val="000000">
                      <a:alpha val="43137"/>
                    </a:srgbClr>
                  </a:outerShdw>
                </a:effectLst>
              </a:rPr>
              <a:t>the </a:t>
            </a:r>
            <a:r>
              <a:rPr lang="en-US" sz="2600" i="1" dirty="0" smtClean="0">
                <a:solidFill>
                  <a:prstClr val="white"/>
                </a:solidFill>
                <a:effectLst>
                  <a:outerShdw blurRad="38100" dist="38100" dir="2700000" algn="tl">
                    <a:srgbClr val="000000">
                      <a:alpha val="43137"/>
                    </a:srgbClr>
                  </a:outerShdw>
                </a:effectLst>
              </a:rPr>
              <a:t>features </a:t>
            </a:r>
            <a:r>
              <a:rPr lang="en-US" sz="2600" i="1" dirty="0">
                <a:solidFill>
                  <a:prstClr val="white"/>
                </a:solidFill>
                <a:effectLst>
                  <a:outerShdw blurRad="38100" dist="38100" dir="2700000" algn="tl">
                    <a:srgbClr val="000000">
                      <a:alpha val="43137"/>
                    </a:srgbClr>
                  </a:outerShdw>
                </a:effectLst>
              </a:rPr>
              <a:t>not found on the 1004 form provides a basis for comparable selection </a:t>
            </a:r>
            <a:r>
              <a:rPr lang="en-US" sz="2600" i="1" dirty="0" smtClean="0">
                <a:solidFill>
                  <a:prstClr val="white"/>
                </a:solidFill>
                <a:effectLst>
                  <a:outerShdw blurRad="38100" dist="38100" dir="2700000" algn="tl">
                    <a:srgbClr val="000000">
                      <a:alpha val="43137"/>
                    </a:srgbClr>
                  </a:outerShdw>
                </a:effectLst>
              </a:rPr>
              <a:t>&amp; </a:t>
            </a:r>
            <a:r>
              <a:rPr lang="en-US" sz="2600" i="1" dirty="0">
                <a:solidFill>
                  <a:prstClr val="white"/>
                </a:solidFill>
                <a:effectLst>
                  <a:outerShdw blurRad="38100" dist="38100" dir="2700000" algn="tl">
                    <a:srgbClr val="000000">
                      <a:alpha val="43137"/>
                    </a:srgbClr>
                  </a:outerShdw>
                </a:effectLst>
              </a:rPr>
              <a:t>analysis of the features</a:t>
            </a:r>
            <a:r>
              <a:rPr lang="en-US" sz="2600" i="1" dirty="0" smtClean="0">
                <a:solidFill>
                  <a:prstClr val="white"/>
                </a:solidFill>
                <a:effectLst>
                  <a:outerShdw blurRad="38100" dist="38100" dir="2700000" algn="tl">
                    <a:srgbClr val="000000">
                      <a:alpha val="43137"/>
                    </a:srgbClr>
                  </a:outerShdw>
                </a:effectLst>
              </a:rPr>
              <a:t>.” </a:t>
            </a:r>
          </a:p>
          <a:p>
            <a:pPr>
              <a:spcAft>
                <a:spcPts val="1200"/>
              </a:spcAft>
            </a:pPr>
            <a:r>
              <a:rPr lang="en-US" sz="2600" b="1" i="1" u="sng" dirty="0" smtClean="0">
                <a:solidFill>
                  <a:schemeClr val="bg1"/>
                </a:solidFill>
                <a:effectLst>
                  <a:outerShdw blurRad="38100" dist="38100" dir="2700000" algn="tl">
                    <a:srgbClr val="000000">
                      <a:alpha val="43137"/>
                    </a:srgbClr>
                  </a:outerShdw>
                </a:effectLst>
              </a:rPr>
              <a:t>“Builders</a:t>
            </a:r>
            <a:r>
              <a:rPr lang="en-US" sz="2600" b="1" i="1" u="sng" dirty="0">
                <a:solidFill>
                  <a:schemeClr val="bg1"/>
                </a:solidFill>
                <a:effectLst>
                  <a:outerShdw blurRad="38100" dist="38100" dir="2700000" algn="tl">
                    <a:srgbClr val="000000">
                      <a:alpha val="43137"/>
                    </a:srgbClr>
                  </a:outerShdw>
                </a:effectLst>
              </a:rPr>
              <a:t>, contractors, </a:t>
            </a:r>
            <a:r>
              <a:rPr lang="en-US" sz="2600" b="1" i="1" u="sng" dirty="0" smtClean="0">
                <a:solidFill>
                  <a:schemeClr val="bg1"/>
                </a:solidFill>
                <a:effectLst>
                  <a:outerShdw blurRad="38100" dist="38100" dir="2700000" algn="tl">
                    <a:srgbClr val="000000">
                      <a:alpha val="43137"/>
                    </a:srgbClr>
                  </a:outerShdw>
                </a:effectLst>
              </a:rPr>
              <a:t>homeowners</a:t>
            </a:r>
            <a:r>
              <a:rPr lang="en-US" sz="2600" b="1" i="1" u="sng" dirty="0">
                <a:solidFill>
                  <a:schemeClr val="bg1"/>
                </a:solidFill>
                <a:effectLst>
                  <a:outerShdw blurRad="38100" dist="38100" dir="2700000" algn="tl">
                    <a:srgbClr val="000000">
                      <a:alpha val="43137"/>
                    </a:srgbClr>
                  </a:outerShdw>
                </a:effectLst>
              </a:rPr>
              <a:t>, and third party verifiers are encouraged to complete this Addendum and present to appraisers, agents, lenders, </a:t>
            </a:r>
            <a:r>
              <a:rPr lang="en-US" sz="2600" b="1" i="1" u="sng" dirty="0" smtClean="0">
                <a:solidFill>
                  <a:schemeClr val="bg1"/>
                </a:solidFill>
                <a:effectLst>
                  <a:outerShdw blurRad="38100" dist="38100" dir="2700000" algn="tl">
                    <a:srgbClr val="000000">
                      <a:alpha val="43137"/>
                    </a:srgbClr>
                  </a:outerShdw>
                </a:effectLst>
              </a:rPr>
              <a:t>&amp; homeowners.”</a:t>
            </a:r>
          </a:p>
          <a:p>
            <a:pPr algn="ctr">
              <a:spcAft>
                <a:spcPts val="1200"/>
              </a:spcAft>
            </a:pPr>
            <a:r>
              <a:rPr lang="en-US" sz="2800" b="1" dirty="0" smtClean="0">
                <a:solidFill>
                  <a:schemeClr val="bg1"/>
                </a:solidFill>
              </a:rPr>
              <a:t>www.appraisalinstitute.org</a:t>
            </a:r>
            <a:endParaRPr lang="en-US" sz="2800" b="1" dirty="0">
              <a:solidFill>
                <a:schemeClr val="bg1"/>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2164" y="0"/>
            <a:ext cx="4369836" cy="6886776"/>
          </a:xfrm>
          <a:prstGeom prst="rect">
            <a:avLst/>
          </a:prstGeom>
        </p:spPr>
      </p:pic>
      <p:sp>
        <p:nvSpPr>
          <p:cNvPr id="3" name="TextBox 2"/>
          <p:cNvSpPr txBox="1"/>
          <p:nvPr/>
        </p:nvSpPr>
        <p:spPr>
          <a:xfrm>
            <a:off x="216730" y="95072"/>
            <a:ext cx="3219197" cy="1569660"/>
          </a:xfrm>
          <a:prstGeom prst="rect">
            <a:avLst/>
          </a:prstGeom>
          <a:noFill/>
        </p:spPr>
        <p:txBody>
          <a:bodyPr wrap="square" rtlCol="0">
            <a:spAutoFit/>
          </a:bodyPr>
          <a:lstStyle/>
          <a:p>
            <a:r>
              <a:rPr lang="en-US" sz="3200" b="1" i="1" dirty="0" smtClean="0">
                <a:solidFill>
                  <a:srgbClr val="00FF00"/>
                </a:solidFill>
                <a:latin typeface="+mj-lt"/>
              </a:rPr>
              <a:t>Residential Green &amp; Energy Efficient Addendum</a:t>
            </a:r>
            <a:endParaRPr lang="en-US" sz="3200" b="1" i="1" dirty="0">
              <a:solidFill>
                <a:srgbClr val="00FF00"/>
              </a:solidFill>
              <a:latin typeface="+mj-lt"/>
            </a:endParaRPr>
          </a:p>
        </p:txBody>
      </p:sp>
    </p:spTree>
    <p:extLst>
      <p:ext uri="{BB962C8B-B14F-4D97-AF65-F5344CB8AC3E}">
        <p14:creationId xmlns:p14="http://schemas.microsoft.com/office/powerpoint/2010/main" val="35319532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146" y="581866"/>
            <a:ext cx="11349317" cy="5570756"/>
          </a:xfrm>
          <a:prstGeom prst="rect">
            <a:avLst/>
          </a:prstGeom>
          <a:noFill/>
        </p:spPr>
        <p:txBody>
          <a:bodyPr wrap="square" rtlCol="0">
            <a:spAutoFit/>
          </a:bodyPr>
          <a:lstStyle/>
          <a:p>
            <a:pPr>
              <a:spcAft>
                <a:spcPts val="1200"/>
              </a:spcAft>
            </a:pPr>
            <a:r>
              <a:rPr lang="en-US" sz="2800" b="1" dirty="0">
                <a:solidFill>
                  <a:prstClr val="white"/>
                </a:solidFill>
                <a:ea typeface="Times New Roman" panose="02020603050405020304" pitchFamily="18" charset="0"/>
                <a:cs typeface="Times New Roman" panose="02020603050405020304" pitchFamily="18" charset="0"/>
              </a:rPr>
              <a:t>From:</a:t>
            </a:r>
            <a:r>
              <a:rPr lang="en-US" sz="2800" dirty="0">
                <a:solidFill>
                  <a:prstClr val="white"/>
                </a:solidFill>
                <a:ea typeface="Times New Roman" panose="02020603050405020304" pitchFamily="18" charset="0"/>
                <a:cs typeface="Times New Roman" panose="02020603050405020304" pitchFamily="18" charset="0"/>
              </a:rPr>
              <a:t> Steve </a:t>
            </a:r>
            <a:r>
              <a:rPr lang="en-US" sz="2800" dirty="0" smtClean="0">
                <a:solidFill>
                  <a:prstClr val="white"/>
                </a:solidFill>
                <a:ea typeface="Times New Roman" panose="02020603050405020304" pitchFamily="18" charset="0"/>
                <a:cs typeface="Times New Roman" panose="02020603050405020304" pitchFamily="18" charset="0"/>
              </a:rPr>
              <a:t>Baden</a:t>
            </a:r>
            <a:r>
              <a:rPr lang="en-US" sz="2800" dirty="0">
                <a:solidFill>
                  <a:prstClr val="white"/>
                </a:solidFill>
                <a:ea typeface="Times New Roman" panose="02020603050405020304" pitchFamily="18" charset="0"/>
                <a:cs typeface="Times New Roman" panose="02020603050405020304" pitchFamily="18" charset="0"/>
              </a:rPr>
              <a:t/>
            </a:r>
            <a:br>
              <a:rPr lang="en-US" sz="2800" dirty="0">
                <a:solidFill>
                  <a:prstClr val="white"/>
                </a:solidFill>
                <a:ea typeface="Times New Roman" panose="02020603050405020304" pitchFamily="18" charset="0"/>
                <a:cs typeface="Times New Roman" panose="02020603050405020304" pitchFamily="18" charset="0"/>
              </a:rPr>
            </a:br>
            <a:r>
              <a:rPr lang="en-US" sz="2800" b="1" dirty="0">
                <a:solidFill>
                  <a:prstClr val="white"/>
                </a:solidFill>
                <a:ea typeface="Times New Roman" panose="02020603050405020304" pitchFamily="18" charset="0"/>
                <a:cs typeface="Times New Roman" panose="02020603050405020304" pitchFamily="18" charset="0"/>
              </a:rPr>
              <a:t>Sent:</a:t>
            </a:r>
            <a:r>
              <a:rPr lang="en-US" sz="2800" dirty="0">
                <a:solidFill>
                  <a:prstClr val="white"/>
                </a:solidFill>
                <a:ea typeface="Times New Roman" panose="02020603050405020304" pitchFamily="18" charset="0"/>
                <a:cs typeface="Times New Roman" panose="02020603050405020304" pitchFamily="18" charset="0"/>
              </a:rPr>
              <a:t> Friday, October 25, 2013 4:28 PM</a:t>
            </a:r>
            <a:br>
              <a:rPr lang="en-US" sz="2800" dirty="0">
                <a:solidFill>
                  <a:prstClr val="white"/>
                </a:solidFill>
                <a:ea typeface="Times New Roman" panose="02020603050405020304" pitchFamily="18" charset="0"/>
                <a:cs typeface="Times New Roman" panose="02020603050405020304" pitchFamily="18" charset="0"/>
              </a:rPr>
            </a:br>
            <a:r>
              <a:rPr lang="en-US" sz="2800" b="1" dirty="0" smtClean="0">
                <a:solidFill>
                  <a:prstClr val="white"/>
                </a:solidFill>
                <a:ea typeface="Times New Roman" panose="02020603050405020304" pitchFamily="18" charset="0"/>
                <a:cs typeface="Times New Roman" panose="02020603050405020304" pitchFamily="18" charset="0"/>
              </a:rPr>
              <a:t>Subject:</a:t>
            </a:r>
            <a:r>
              <a:rPr lang="en-US" sz="2800" dirty="0" smtClean="0">
                <a:solidFill>
                  <a:prstClr val="white"/>
                </a:solidFill>
                <a:ea typeface="Times New Roman" panose="02020603050405020304" pitchFamily="18" charset="0"/>
                <a:cs typeface="Times New Roman" panose="02020603050405020304" pitchFamily="18" charset="0"/>
              </a:rPr>
              <a:t> RE: </a:t>
            </a:r>
            <a:r>
              <a:rPr lang="en-US" sz="2800" dirty="0" smtClean="0">
                <a:solidFill>
                  <a:srgbClr val="66FF33"/>
                </a:solidFill>
                <a:ea typeface="Times New Roman" panose="02020603050405020304" pitchFamily="18" charset="0"/>
                <a:cs typeface="Times New Roman" panose="02020603050405020304" pitchFamily="18" charset="0"/>
              </a:rPr>
              <a:t>HERS &amp; the Residential Green &amp; Energy Efficient Addendum</a:t>
            </a:r>
            <a:endParaRPr lang="en-US" sz="2800" dirty="0" smtClean="0">
              <a:solidFill>
                <a:srgbClr val="66FF33"/>
              </a:solidFill>
              <a:ea typeface="Calibri" panose="020F0502020204030204" pitchFamily="34" charset="0"/>
              <a:cs typeface="Times New Roman" panose="02020603050405020304" pitchFamily="18" charset="0"/>
            </a:endParaRPr>
          </a:p>
          <a:p>
            <a:pPr>
              <a:spcAft>
                <a:spcPts val="1200"/>
              </a:spcAft>
            </a:pPr>
            <a:r>
              <a:rPr lang="en-US" sz="2800" dirty="0" smtClean="0">
                <a:solidFill>
                  <a:prstClr val="white"/>
                </a:solidFill>
                <a:ea typeface="Calibri" panose="020F0502020204030204" pitchFamily="34" charset="0"/>
                <a:cs typeface="Times New Roman" panose="02020603050405020304" pitchFamily="18" charset="0"/>
              </a:rPr>
              <a:t>We just received the formal approval from the Appraisal Institute to have the energy addendum produced by accredited RESNET rating software programs.  I will now begin working with the accredited HERS software program to incorporate the report in their rating programs.  Goal is to have changes incorporated in time for the next release of their new versions.</a:t>
            </a:r>
          </a:p>
          <a:p>
            <a:r>
              <a:rPr lang="en-US" sz="2800" dirty="0" smtClean="0">
                <a:solidFill>
                  <a:prstClr val="white"/>
                </a:solidFill>
                <a:ea typeface="Calibri" panose="020F0502020204030204" pitchFamily="34" charset="0"/>
                <a:cs typeface="Times New Roman" panose="02020603050405020304" pitchFamily="18" charset="0"/>
              </a:rPr>
              <a:t>RESNET is in the beginning steps in discussion of being able to disseminate energy performance on rated homes directly into MLS organizations via a schema.  There are many details (privacy, technical, financial, </a:t>
            </a:r>
            <a:r>
              <a:rPr lang="en-US" sz="2800" dirty="0" err="1" smtClean="0">
                <a:solidFill>
                  <a:prstClr val="white"/>
                </a:solidFill>
                <a:ea typeface="Calibri" panose="020F0502020204030204" pitchFamily="34" charset="0"/>
                <a:cs typeface="Times New Roman" panose="02020603050405020304" pitchFamily="18" charset="0"/>
              </a:rPr>
              <a:t>etc</a:t>
            </a:r>
            <a:r>
              <a:rPr lang="en-US" sz="2800" dirty="0" smtClean="0">
                <a:solidFill>
                  <a:prstClr val="white"/>
                </a:solidFill>
                <a:ea typeface="Calibri" panose="020F0502020204030204" pitchFamily="34" charset="0"/>
                <a:cs typeface="Times New Roman" panose="02020603050405020304" pitchFamily="18" charset="0"/>
              </a:rPr>
              <a:t>) that have to be resolved first.  I, however, am confident that they can be worked out.</a:t>
            </a:r>
            <a:endParaRPr lang="en-US" sz="2800" dirty="0">
              <a:solidFill>
                <a:prstClr val="white"/>
              </a:solidFill>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8486774" y="264139"/>
            <a:ext cx="2943225" cy="1121228"/>
          </a:xfrm>
          <a:prstGeom prst="rect">
            <a:avLst/>
          </a:prstGeom>
        </p:spPr>
      </p:pic>
    </p:spTree>
    <p:extLst>
      <p:ext uri="{BB962C8B-B14F-4D97-AF65-F5344CB8AC3E}">
        <p14:creationId xmlns:p14="http://schemas.microsoft.com/office/powerpoint/2010/main" val="29458662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5962" t="22187" r="14680" b="6488"/>
          <a:stretch/>
        </p:blipFill>
        <p:spPr>
          <a:xfrm>
            <a:off x="4442367" y="1631122"/>
            <a:ext cx="7723163" cy="5217423"/>
          </a:xfrm>
          <a:prstGeom prst="rect">
            <a:avLst/>
          </a:prstGeom>
        </p:spPr>
      </p:pic>
      <p:sp>
        <p:nvSpPr>
          <p:cNvPr id="2" name="TextBox 1"/>
          <p:cNvSpPr txBox="1"/>
          <p:nvPr/>
        </p:nvSpPr>
        <p:spPr>
          <a:xfrm>
            <a:off x="506996" y="1994824"/>
            <a:ext cx="3488789" cy="3770263"/>
          </a:xfrm>
          <a:prstGeom prst="rect">
            <a:avLst/>
          </a:prstGeom>
          <a:noFill/>
        </p:spPr>
        <p:txBody>
          <a:bodyPr wrap="square" rtlCol="0">
            <a:spAutoFit/>
          </a:bodyPr>
          <a:lstStyle/>
          <a:p>
            <a:pPr marL="0" lvl="1">
              <a:spcAft>
                <a:spcPts val="1800"/>
              </a:spcAft>
            </a:pPr>
            <a:r>
              <a:rPr lang="en-US" sz="2800" i="1" dirty="0" smtClean="0">
                <a:solidFill>
                  <a:prstClr val="white"/>
                </a:solidFill>
                <a:effectLst>
                  <a:outerShdw blurRad="38100" dist="38100" dir="2700000" algn="tl">
                    <a:srgbClr val="000000">
                      <a:alpha val="43137"/>
                    </a:srgbClr>
                  </a:outerShdw>
                </a:effectLst>
              </a:rPr>
              <a:t>While AI should be praised for their pioneering efforts, </a:t>
            </a:r>
          </a:p>
          <a:p>
            <a:pPr marL="0" lvl="1">
              <a:spcAft>
                <a:spcPts val="1800"/>
              </a:spcAft>
            </a:pPr>
            <a:r>
              <a:rPr lang="en-US" sz="2800" i="1" dirty="0" smtClean="0">
                <a:solidFill>
                  <a:prstClr val="white"/>
                </a:solidFill>
                <a:effectLst>
                  <a:outerShdw blurRad="38100" dist="38100" dir="2700000" algn="tl">
                    <a:srgbClr val="000000">
                      <a:alpha val="43137"/>
                    </a:srgbClr>
                  </a:outerShdw>
                </a:effectLst>
              </a:rPr>
              <a:t>unfortunately, knowledge &amp; use of these valuation tools by appraisers &amp; lenders is rare.</a:t>
            </a:r>
          </a:p>
        </p:txBody>
      </p:sp>
      <p:pic>
        <p:nvPicPr>
          <p:cNvPr id="3" name="Picture 2"/>
          <p:cNvPicPr>
            <a:picLocks noChangeAspect="1"/>
          </p:cNvPicPr>
          <p:nvPr/>
        </p:nvPicPr>
        <p:blipFill rotWithShape="1">
          <a:blip r:embed="rId3"/>
          <a:srcRect l="13987" t="11235" r="52337" b="75545"/>
          <a:stretch/>
        </p:blipFill>
        <p:spPr>
          <a:xfrm>
            <a:off x="7772599" y="169036"/>
            <a:ext cx="4114165" cy="905116"/>
          </a:xfrm>
          <a:prstGeom prst="rect">
            <a:avLst/>
          </a:prstGeom>
        </p:spPr>
      </p:pic>
      <p:sp>
        <p:nvSpPr>
          <p:cNvPr id="4" name="TextBox 3"/>
          <p:cNvSpPr txBox="1"/>
          <p:nvPr/>
        </p:nvSpPr>
        <p:spPr>
          <a:xfrm>
            <a:off x="166254" y="70914"/>
            <a:ext cx="7439891" cy="1754326"/>
          </a:xfrm>
          <a:prstGeom prst="rect">
            <a:avLst/>
          </a:prstGeom>
          <a:noFill/>
        </p:spPr>
        <p:txBody>
          <a:bodyPr wrap="square" rtlCol="0">
            <a:spAutoFit/>
          </a:bodyPr>
          <a:lstStyle/>
          <a:p>
            <a:pPr>
              <a:spcAft>
                <a:spcPts val="1200"/>
              </a:spcAft>
            </a:pPr>
            <a:r>
              <a:rPr lang="en-US" sz="3600" b="1" i="1" dirty="0">
                <a:solidFill>
                  <a:srgbClr val="00FF00"/>
                </a:solidFill>
                <a:latin typeface="+mj-lt"/>
              </a:rPr>
              <a:t>Valuation of Sustainable Buildings Professional Development Program &amp; Registry</a:t>
            </a:r>
          </a:p>
        </p:txBody>
      </p:sp>
      <p:sp>
        <p:nvSpPr>
          <p:cNvPr id="12" name="Rectangle 11"/>
          <p:cNvSpPr/>
          <p:nvPr/>
        </p:nvSpPr>
        <p:spPr>
          <a:xfrm>
            <a:off x="6489290" y="3982065"/>
            <a:ext cx="3038168" cy="38345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79875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5962" t="22187" r="14680" b="6488"/>
          <a:stretch/>
        </p:blipFill>
        <p:spPr>
          <a:xfrm>
            <a:off x="4442367" y="1631122"/>
            <a:ext cx="7723163" cy="5217423"/>
          </a:xfrm>
          <a:prstGeom prst="rect">
            <a:avLst/>
          </a:prstGeom>
        </p:spPr>
      </p:pic>
      <p:sp>
        <p:nvSpPr>
          <p:cNvPr id="8" name="Rectangle 7"/>
          <p:cNvSpPr/>
          <p:nvPr/>
        </p:nvSpPr>
        <p:spPr>
          <a:xfrm>
            <a:off x="6682154" y="4869565"/>
            <a:ext cx="2850702" cy="108106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6996" y="1994824"/>
            <a:ext cx="3488789" cy="3770263"/>
          </a:xfrm>
          <a:prstGeom prst="rect">
            <a:avLst/>
          </a:prstGeom>
          <a:noFill/>
        </p:spPr>
        <p:txBody>
          <a:bodyPr wrap="square" rtlCol="0">
            <a:spAutoFit/>
          </a:bodyPr>
          <a:lstStyle/>
          <a:p>
            <a:pPr marL="0" lvl="1">
              <a:spcAft>
                <a:spcPts val="1800"/>
              </a:spcAft>
            </a:pPr>
            <a:r>
              <a:rPr lang="en-US" sz="2800" i="1" dirty="0" smtClean="0">
                <a:solidFill>
                  <a:prstClr val="white"/>
                </a:solidFill>
                <a:effectLst>
                  <a:outerShdw blurRad="38100" dist="38100" dir="2700000" algn="tl">
                    <a:srgbClr val="000000">
                      <a:alpha val="43137"/>
                    </a:srgbClr>
                  </a:outerShdw>
                </a:effectLst>
              </a:rPr>
              <a:t>While AI should be praised for their pioneering efforts, </a:t>
            </a:r>
          </a:p>
          <a:p>
            <a:pPr marL="0" lvl="1">
              <a:spcAft>
                <a:spcPts val="1800"/>
              </a:spcAft>
            </a:pPr>
            <a:r>
              <a:rPr lang="en-US" sz="2800" i="1" dirty="0" smtClean="0">
                <a:solidFill>
                  <a:prstClr val="white"/>
                </a:solidFill>
                <a:effectLst>
                  <a:outerShdw blurRad="38100" dist="38100" dir="2700000" algn="tl">
                    <a:srgbClr val="000000">
                      <a:alpha val="43137"/>
                    </a:srgbClr>
                  </a:outerShdw>
                </a:effectLst>
              </a:rPr>
              <a:t>unfortunately, knowledge &amp; use of these valuation tools by appraisers &amp; lenders is rare.</a:t>
            </a:r>
          </a:p>
        </p:txBody>
      </p:sp>
      <p:pic>
        <p:nvPicPr>
          <p:cNvPr id="3" name="Picture 2"/>
          <p:cNvPicPr>
            <a:picLocks noChangeAspect="1"/>
          </p:cNvPicPr>
          <p:nvPr/>
        </p:nvPicPr>
        <p:blipFill rotWithShape="1">
          <a:blip r:embed="rId3"/>
          <a:srcRect l="13987" t="11235" r="52337" b="75545"/>
          <a:stretch/>
        </p:blipFill>
        <p:spPr>
          <a:xfrm>
            <a:off x="7772599" y="169036"/>
            <a:ext cx="4114165" cy="905116"/>
          </a:xfrm>
          <a:prstGeom prst="rect">
            <a:avLst/>
          </a:prstGeom>
        </p:spPr>
      </p:pic>
      <p:sp>
        <p:nvSpPr>
          <p:cNvPr id="4" name="TextBox 3"/>
          <p:cNvSpPr txBox="1"/>
          <p:nvPr/>
        </p:nvSpPr>
        <p:spPr>
          <a:xfrm>
            <a:off x="166254" y="70914"/>
            <a:ext cx="7439891" cy="1754326"/>
          </a:xfrm>
          <a:prstGeom prst="rect">
            <a:avLst/>
          </a:prstGeom>
          <a:noFill/>
        </p:spPr>
        <p:txBody>
          <a:bodyPr wrap="square" rtlCol="0">
            <a:spAutoFit/>
          </a:bodyPr>
          <a:lstStyle/>
          <a:p>
            <a:pPr>
              <a:spcAft>
                <a:spcPts val="1200"/>
              </a:spcAft>
            </a:pPr>
            <a:r>
              <a:rPr lang="en-US" sz="3600" b="1" i="1" dirty="0">
                <a:solidFill>
                  <a:srgbClr val="00FF00"/>
                </a:solidFill>
                <a:latin typeface="+mj-lt"/>
              </a:rPr>
              <a:t>Valuation of Sustainable Buildings Professional Development Program &amp; Registry</a:t>
            </a:r>
          </a:p>
        </p:txBody>
      </p:sp>
    </p:spTree>
    <p:extLst>
      <p:ext uri="{BB962C8B-B14F-4D97-AF65-F5344CB8AC3E}">
        <p14:creationId xmlns:p14="http://schemas.microsoft.com/office/powerpoint/2010/main" val="23055625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8" name="Picture 1032" descr="C:\Documents and Settings\jeffery\My Documents\pictures\misc\chicken.jpeg"/>
          <p:cNvPicPr>
            <a:picLocks noChangeAspect="1" noChangeArrowheads="1"/>
          </p:cNvPicPr>
          <p:nvPr/>
        </p:nvPicPr>
        <p:blipFill rotWithShape="1">
          <a:blip r:embed="rId2"/>
          <a:srcRect t="17647" r="5361" b="17647"/>
          <a:stretch/>
        </p:blipFill>
        <p:spPr bwMode="auto">
          <a:xfrm>
            <a:off x="2437179" y="3652241"/>
            <a:ext cx="2312894" cy="2373202"/>
          </a:xfrm>
          <a:prstGeom prst="rect">
            <a:avLst/>
          </a:prstGeom>
          <a:noFill/>
        </p:spPr>
      </p:pic>
      <p:sp>
        <p:nvSpPr>
          <p:cNvPr id="30726" name="Text Box 1030"/>
          <p:cNvSpPr txBox="1">
            <a:spLocks noChangeArrowheads="1"/>
          </p:cNvSpPr>
          <p:nvPr/>
        </p:nvSpPr>
        <p:spPr bwMode="auto">
          <a:xfrm>
            <a:off x="527084" y="91291"/>
            <a:ext cx="11241741" cy="3416320"/>
          </a:xfrm>
          <a:prstGeom prst="rect">
            <a:avLst/>
          </a:prstGeom>
          <a:noFill/>
          <a:ln w="9525">
            <a:noFill/>
            <a:miter lim="800000"/>
            <a:headEnd/>
            <a:tailEnd/>
          </a:ln>
          <a:effectLst/>
        </p:spPr>
        <p:txBody>
          <a:bodyPr wrap="square">
            <a:spAutoFit/>
          </a:bodyPr>
          <a:lstStyle/>
          <a:p>
            <a:pPr>
              <a:spcBef>
                <a:spcPct val="50000"/>
              </a:spcBef>
            </a:pPr>
            <a:r>
              <a:rPr lang="en-US" sz="4400" b="1" dirty="0" smtClean="0">
                <a:solidFill>
                  <a:srgbClr val="00FF00"/>
                </a:solidFill>
                <a:latin typeface="Calibri Light" panose="020F0302020204030204" pitchFamily="34" charset="0"/>
              </a:rPr>
              <a:t>Why Are There Issues With Appraisals?</a:t>
            </a:r>
          </a:p>
          <a:p>
            <a:pPr>
              <a:spcBef>
                <a:spcPct val="50000"/>
              </a:spcBef>
            </a:pPr>
            <a:endParaRPr lang="en-US" sz="800" dirty="0">
              <a:solidFill>
                <a:srgbClr val="00FF00"/>
              </a:solidFill>
              <a:effectLst>
                <a:outerShdw blurRad="38100" dist="38100" dir="2700000" algn="tl">
                  <a:srgbClr val="000000">
                    <a:alpha val="43137"/>
                  </a:srgbClr>
                </a:outerShdw>
              </a:effectLst>
              <a:latin typeface="Calibri Light" panose="020F0302020204030204" pitchFamily="34" charset="0"/>
            </a:endParaRPr>
          </a:p>
          <a:p>
            <a:pPr>
              <a:spcBef>
                <a:spcPts val="1200"/>
              </a:spcBef>
            </a:pPr>
            <a:r>
              <a:rPr lang="en-US" sz="2800" dirty="0" smtClean="0">
                <a:solidFill>
                  <a:prstClr val="white"/>
                </a:solidFill>
              </a:rPr>
              <a:t>Appraisers must have credible </a:t>
            </a:r>
            <a:r>
              <a:rPr lang="en-US" sz="2800" u="sng" dirty="0">
                <a:solidFill>
                  <a:prstClr val="white"/>
                </a:solidFill>
              </a:rPr>
              <a:t>market</a:t>
            </a:r>
            <a:r>
              <a:rPr lang="en-US" sz="2800" dirty="0">
                <a:solidFill>
                  <a:prstClr val="white"/>
                </a:solidFill>
              </a:rPr>
              <a:t> evidence that energy-efficiency is valued</a:t>
            </a:r>
          </a:p>
          <a:p>
            <a:pPr>
              <a:spcBef>
                <a:spcPts val="1200"/>
              </a:spcBef>
            </a:pPr>
            <a:r>
              <a:rPr lang="en-US" sz="2800" dirty="0">
                <a:solidFill>
                  <a:prstClr val="white"/>
                </a:solidFill>
              </a:rPr>
              <a:t>but, as their work helps establish market value &amp; they </a:t>
            </a:r>
            <a:r>
              <a:rPr lang="en-US" sz="2800" dirty="0" smtClean="0">
                <a:solidFill>
                  <a:prstClr val="white"/>
                </a:solidFill>
              </a:rPr>
              <a:t>have historically not been trained to recognize efficiency &amp; have lacked the tools &amp; data to assign </a:t>
            </a:r>
            <a:r>
              <a:rPr lang="en-US" sz="2800" dirty="0">
                <a:solidFill>
                  <a:prstClr val="white"/>
                </a:solidFill>
              </a:rPr>
              <a:t>value for energy-efficiency, we encounter a classic conundrum.</a:t>
            </a:r>
          </a:p>
        </p:txBody>
      </p:sp>
      <p:pic>
        <p:nvPicPr>
          <p:cNvPr id="30730" name="Picture 1034" descr="C:\Documents and Settings\jeffery\My Documents\pictures\misc\egg.jpeg"/>
          <p:cNvPicPr>
            <a:picLocks noChangeAspect="1" noChangeArrowheads="1"/>
          </p:cNvPicPr>
          <p:nvPr/>
        </p:nvPicPr>
        <p:blipFill>
          <a:blip r:embed="rId3"/>
          <a:srcRect l="17778" t="5927" r="17778" b="5927"/>
          <a:stretch>
            <a:fillRect/>
          </a:stretch>
        </p:blipFill>
        <p:spPr bwMode="auto">
          <a:xfrm>
            <a:off x="7331090" y="3652241"/>
            <a:ext cx="2312314" cy="2373202"/>
          </a:xfrm>
          <a:prstGeom prst="rect">
            <a:avLst/>
          </a:prstGeom>
          <a:noFill/>
        </p:spPr>
      </p:pic>
      <p:sp>
        <p:nvSpPr>
          <p:cNvPr id="2" name="TextBox 1"/>
          <p:cNvSpPr txBox="1"/>
          <p:nvPr/>
        </p:nvSpPr>
        <p:spPr>
          <a:xfrm>
            <a:off x="4959927" y="4220278"/>
            <a:ext cx="2161309" cy="954107"/>
          </a:xfrm>
          <a:prstGeom prst="rect">
            <a:avLst/>
          </a:prstGeom>
          <a:noFill/>
        </p:spPr>
        <p:txBody>
          <a:bodyPr wrap="square" rtlCol="0">
            <a:spAutoFit/>
          </a:bodyPr>
          <a:lstStyle/>
          <a:p>
            <a:pPr algn="ctr"/>
            <a:r>
              <a:rPr lang="en-US" sz="2800" dirty="0" smtClean="0">
                <a:solidFill>
                  <a:prstClr val="white"/>
                </a:solidFill>
              </a:rPr>
              <a:t>Which comes first?</a:t>
            </a:r>
            <a:endParaRPr lang="en-US" sz="2800" dirty="0">
              <a:solidFill>
                <a:prstClr val="white"/>
              </a:solidFill>
            </a:endParaRPr>
          </a:p>
        </p:txBody>
      </p:sp>
    </p:spTree>
    <p:extLst>
      <p:ext uri="{BB962C8B-B14F-4D97-AF65-F5344CB8AC3E}">
        <p14:creationId xmlns:p14="http://schemas.microsoft.com/office/powerpoint/2010/main" val="10267539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294" y="438456"/>
            <a:ext cx="10412505" cy="1325563"/>
          </a:xfrm>
        </p:spPr>
        <p:txBody>
          <a:bodyPr/>
          <a:lstStyle/>
          <a:p>
            <a:r>
              <a:rPr lang="en-US" b="1" dirty="0">
                <a:solidFill>
                  <a:srgbClr val="66FF33"/>
                </a:solidFill>
              </a:rPr>
              <a:t>Educate Yourself </a:t>
            </a:r>
            <a:r>
              <a:rPr lang="en-US" b="1" dirty="0" smtClean="0">
                <a:solidFill>
                  <a:srgbClr val="66FF33"/>
                </a:solidFill>
              </a:rPr>
              <a:t>About </a:t>
            </a:r>
            <a:r>
              <a:rPr lang="en-US" b="1" dirty="0">
                <a:solidFill>
                  <a:srgbClr val="66FF33"/>
                </a:solidFill>
              </a:rPr>
              <a:t>Appraisal </a:t>
            </a:r>
            <a:r>
              <a:rPr lang="en-US" b="1" dirty="0" smtClean="0">
                <a:solidFill>
                  <a:srgbClr val="66FF33"/>
                </a:solidFill>
              </a:rPr>
              <a:t>Methods</a:t>
            </a:r>
            <a:endParaRPr lang="en-US" b="1" dirty="0">
              <a:solidFill>
                <a:srgbClr val="66FF33"/>
              </a:solidFill>
            </a:endParaRPr>
          </a:p>
        </p:txBody>
      </p:sp>
      <p:sp>
        <p:nvSpPr>
          <p:cNvPr id="3" name="Content Placeholder 2"/>
          <p:cNvSpPr>
            <a:spLocks noGrp="1"/>
          </p:cNvSpPr>
          <p:nvPr>
            <p:ph idx="1"/>
          </p:nvPr>
        </p:nvSpPr>
        <p:spPr>
          <a:xfrm>
            <a:off x="941294" y="1865890"/>
            <a:ext cx="10412505" cy="4382509"/>
          </a:xfrm>
        </p:spPr>
        <p:txBody>
          <a:bodyPr>
            <a:noAutofit/>
          </a:bodyPr>
          <a:lstStyle/>
          <a:p>
            <a:pPr>
              <a:spcBef>
                <a:spcPts val="0"/>
              </a:spcBef>
              <a:spcAft>
                <a:spcPts val="1200"/>
              </a:spcAft>
            </a:pPr>
            <a:r>
              <a:rPr lang="en-US" sz="3200" b="1" dirty="0" smtClean="0">
                <a:solidFill>
                  <a:schemeClr val="bg1"/>
                </a:solidFill>
              </a:rPr>
              <a:t>Sales Comparison Approach (or Market Approach)</a:t>
            </a:r>
          </a:p>
          <a:p>
            <a:pPr lvl="1">
              <a:spcBef>
                <a:spcPts val="0"/>
              </a:spcBef>
              <a:spcAft>
                <a:spcPts val="1200"/>
              </a:spcAft>
            </a:pPr>
            <a:r>
              <a:rPr lang="en-US" sz="2800" i="1" dirty="0" smtClean="0">
                <a:solidFill>
                  <a:schemeClr val="bg1"/>
                </a:solidFill>
              </a:rPr>
              <a:t>Most common &amp; required by Fannie Mae and Freddie Mac</a:t>
            </a:r>
          </a:p>
          <a:p>
            <a:pPr>
              <a:spcBef>
                <a:spcPts val="0"/>
              </a:spcBef>
              <a:spcAft>
                <a:spcPts val="1200"/>
              </a:spcAft>
            </a:pPr>
            <a:r>
              <a:rPr lang="en-US" sz="3200" b="1" dirty="0" smtClean="0">
                <a:solidFill>
                  <a:schemeClr val="bg1"/>
                </a:solidFill>
              </a:rPr>
              <a:t>Cost Approach</a:t>
            </a:r>
          </a:p>
          <a:p>
            <a:pPr lvl="1">
              <a:spcBef>
                <a:spcPts val="0"/>
              </a:spcBef>
              <a:spcAft>
                <a:spcPts val="1200"/>
              </a:spcAft>
            </a:pPr>
            <a:r>
              <a:rPr lang="en-US" sz="2800" i="1" dirty="0" smtClean="0">
                <a:solidFill>
                  <a:schemeClr val="bg1"/>
                </a:solidFill>
              </a:rPr>
              <a:t>Less common but likely most appropriate as secondary evidence for highly-energy efficient homes where comparable homes don’t exist.</a:t>
            </a:r>
          </a:p>
          <a:p>
            <a:pPr>
              <a:spcBef>
                <a:spcPts val="0"/>
              </a:spcBef>
              <a:spcAft>
                <a:spcPts val="1200"/>
              </a:spcAft>
            </a:pPr>
            <a:r>
              <a:rPr lang="en-US" sz="3200" b="1" dirty="0" smtClean="0">
                <a:solidFill>
                  <a:schemeClr val="bg1"/>
                </a:solidFill>
              </a:rPr>
              <a:t>Income Capitalization Approach</a:t>
            </a:r>
          </a:p>
          <a:p>
            <a:pPr lvl="1">
              <a:spcBef>
                <a:spcPts val="0"/>
              </a:spcBef>
              <a:spcAft>
                <a:spcPts val="1200"/>
              </a:spcAft>
            </a:pPr>
            <a:r>
              <a:rPr lang="en-US" sz="2800" i="1" dirty="0" smtClean="0">
                <a:solidFill>
                  <a:schemeClr val="bg1"/>
                </a:solidFill>
              </a:rPr>
              <a:t>Currently used with rental properties.</a:t>
            </a:r>
          </a:p>
        </p:txBody>
      </p:sp>
    </p:spTree>
    <p:extLst>
      <p:ext uri="{BB962C8B-B14F-4D97-AF65-F5344CB8AC3E}">
        <p14:creationId xmlns:p14="http://schemas.microsoft.com/office/powerpoint/2010/main" val="20358326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307" y="365125"/>
            <a:ext cx="11443038" cy="1325563"/>
          </a:xfrm>
        </p:spPr>
        <p:txBody>
          <a:bodyPr>
            <a:normAutofit/>
          </a:bodyPr>
          <a:lstStyle/>
          <a:p>
            <a:r>
              <a:rPr lang="en-US" b="1" dirty="0" smtClean="0">
                <a:solidFill>
                  <a:srgbClr val="66FF33"/>
                </a:solidFill>
              </a:rPr>
              <a:t>Sales </a:t>
            </a:r>
            <a:r>
              <a:rPr lang="en-US" b="1" dirty="0">
                <a:solidFill>
                  <a:srgbClr val="66FF33"/>
                </a:solidFill>
              </a:rPr>
              <a:t>Comparison </a:t>
            </a:r>
            <a:r>
              <a:rPr lang="en-US" b="1" dirty="0" smtClean="0">
                <a:solidFill>
                  <a:srgbClr val="66FF33"/>
                </a:solidFill>
              </a:rPr>
              <a:t>Approach or Market Approach</a:t>
            </a:r>
            <a:r>
              <a:rPr lang="en-US" b="1" dirty="0">
                <a:solidFill>
                  <a:srgbClr val="66FF33"/>
                </a:solidFill>
              </a:rPr>
              <a:t/>
            </a:r>
            <a:br>
              <a:rPr lang="en-US" b="1" dirty="0">
                <a:solidFill>
                  <a:srgbClr val="66FF33"/>
                </a:solidFill>
              </a:rPr>
            </a:br>
            <a:endParaRPr lang="en-US" dirty="0"/>
          </a:p>
        </p:txBody>
      </p:sp>
      <p:sp>
        <p:nvSpPr>
          <p:cNvPr id="3" name="Content Placeholder 2"/>
          <p:cNvSpPr>
            <a:spLocks noGrp="1"/>
          </p:cNvSpPr>
          <p:nvPr>
            <p:ph idx="1"/>
          </p:nvPr>
        </p:nvSpPr>
        <p:spPr>
          <a:xfrm>
            <a:off x="831273" y="1288472"/>
            <a:ext cx="10377056" cy="5223163"/>
          </a:xfrm>
        </p:spPr>
        <p:txBody>
          <a:bodyPr>
            <a:normAutofit/>
          </a:bodyPr>
          <a:lstStyle/>
          <a:p>
            <a:pPr marL="0" lvl="0" indent="0">
              <a:spcBef>
                <a:spcPts val="0"/>
              </a:spcBef>
              <a:spcAft>
                <a:spcPts val="1200"/>
              </a:spcAft>
              <a:buNone/>
            </a:pPr>
            <a:r>
              <a:rPr lang="en-US" i="1" dirty="0" smtClean="0">
                <a:solidFill>
                  <a:prstClr val="white"/>
                </a:solidFill>
              </a:rPr>
              <a:t>A </a:t>
            </a:r>
            <a:r>
              <a:rPr lang="en-US" i="1" dirty="0">
                <a:solidFill>
                  <a:prstClr val="white"/>
                </a:solidFill>
              </a:rPr>
              <a:t>method of appraising property by analyzing the prices of similar properties sold in the recent past and then making adjustments based on differences among the properties and the relative age of the other sale</a:t>
            </a:r>
            <a:r>
              <a:rPr lang="en-US" i="1" dirty="0" smtClean="0">
                <a:solidFill>
                  <a:prstClr val="white"/>
                </a:solidFill>
              </a:rPr>
              <a:t>. More </a:t>
            </a:r>
            <a:r>
              <a:rPr lang="en-US" i="1" dirty="0">
                <a:solidFill>
                  <a:prstClr val="white"/>
                </a:solidFill>
              </a:rPr>
              <a:t>properly called the direct sales approach</a:t>
            </a:r>
            <a:r>
              <a:rPr lang="en-US" i="1" dirty="0" smtClean="0">
                <a:solidFill>
                  <a:prstClr val="white"/>
                </a:solidFill>
              </a:rPr>
              <a:t>.</a:t>
            </a:r>
          </a:p>
          <a:p>
            <a:pPr marL="0" lvl="0" indent="0">
              <a:spcBef>
                <a:spcPts val="0"/>
              </a:spcBef>
              <a:spcAft>
                <a:spcPts val="1200"/>
              </a:spcAft>
              <a:buNone/>
            </a:pPr>
            <a:r>
              <a:rPr lang="en-US" sz="1600" i="1" dirty="0">
                <a:solidFill>
                  <a:schemeClr val="bg1"/>
                </a:solidFill>
              </a:rPr>
              <a:t>The Complete Real Estate Encyclopedia </a:t>
            </a:r>
            <a:r>
              <a:rPr lang="en-US" sz="1600" dirty="0">
                <a:solidFill>
                  <a:schemeClr val="bg1"/>
                </a:solidFill>
              </a:rPr>
              <a:t>by Denise L. Evans, JD &amp; O. William Evans, JD. Copyright © 2007 by The McGraw-Hill Companies, Inc.</a:t>
            </a:r>
            <a:endParaRPr lang="en-US" sz="1600" dirty="0" smtClean="0">
              <a:solidFill>
                <a:schemeClr val="bg1"/>
              </a:solidFill>
            </a:endParaRPr>
          </a:p>
          <a:p>
            <a:pPr marL="0" lvl="0" indent="0">
              <a:spcBef>
                <a:spcPts val="0"/>
              </a:spcBef>
              <a:spcAft>
                <a:spcPts val="1200"/>
              </a:spcAft>
              <a:buNone/>
            </a:pPr>
            <a:endParaRPr lang="en-US" sz="1200" dirty="0" smtClean="0">
              <a:solidFill>
                <a:prstClr val="white"/>
              </a:solidFill>
            </a:endParaRPr>
          </a:p>
          <a:p>
            <a:pPr marL="0" lvl="0" indent="0">
              <a:spcBef>
                <a:spcPts val="0"/>
              </a:spcBef>
              <a:spcAft>
                <a:spcPts val="1200"/>
              </a:spcAft>
              <a:buNone/>
            </a:pPr>
            <a:r>
              <a:rPr lang="en-US" dirty="0" smtClean="0">
                <a:solidFill>
                  <a:prstClr val="white"/>
                </a:solidFill>
              </a:rPr>
              <a:t>Residential appraisers rely heavily </a:t>
            </a:r>
            <a:r>
              <a:rPr lang="en-US" dirty="0">
                <a:solidFill>
                  <a:prstClr val="white"/>
                </a:solidFill>
              </a:rPr>
              <a:t>upon the sales comparison </a:t>
            </a:r>
            <a:r>
              <a:rPr lang="en-US" dirty="0" smtClean="0">
                <a:solidFill>
                  <a:prstClr val="white"/>
                </a:solidFill>
              </a:rPr>
              <a:t>approach </a:t>
            </a:r>
            <a:r>
              <a:rPr lang="en-US" dirty="0">
                <a:solidFill>
                  <a:prstClr val="white"/>
                </a:solidFill>
              </a:rPr>
              <a:t>to establish the value of a </a:t>
            </a:r>
            <a:r>
              <a:rPr lang="en-US" dirty="0" smtClean="0">
                <a:solidFill>
                  <a:prstClr val="white"/>
                </a:solidFill>
              </a:rPr>
              <a:t>home even when there are statistically insignificant numbers of green or energy-efficient home sales to compare to. </a:t>
            </a:r>
          </a:p>
          <a:p>
            <a:pPr marL="0" lvl="0" indent="234950">
              <a:spcBef>
                <a:spcPts val="0"/>
              </a:spcBef>
              <a:spcAft>
                <a:spcPts val="1200"/>
              </a:spcAft>
              <a:buNone/>
            </a:pPr>
            <a:r>
              <a:rPr lang="en-US" dirty="0" smtClean="0">
                <a:solidFill>
                  <a:prstClr val="white"/>
                </a:solidFill>
              </a:rPr>
              <a:t>(</a:t>
            </a:r>
            <a:r>
              <a:rPr lang="en-US" dirty="0">
                <a:solidFill>
                  <a:prstClr val="white"/>
                </a:solidFill>
              </a:rPr>
              <a:t>or </a:t>
            </a:r>
            <a:r>
              <a:rPr lang="en-US" dirty="0" smtClean="0">
                <a:solidFill>
                  <a:prstClr val="white"/>
                </a:solidFill>
              </a:rPr>
              <a:t>where the </a:t>
            </a:r>
            <a:r>
              <a:rPr lang="en-US" dirty="0">
                <a:solidFill>
                  <a:prstClr val="white"/>
                </a:solidFill>
              </a:rPr>
              <a:t>perception </a:t>
            </a:r>
            <a:r>
              <a:rPr lang="en-US" dirty="0" smtClean="0">
                <a:solidFill>
                  <a:prstClr val="white"/>
                </a:solidFill>
              </a:rPr>
              <a:t>exists that </a:t>
            </a:r>
            <a:r>
              <a:rPr lang="en-US" dirty="0">
                <a:solidFill>
                  <a:prstClr val="white"/>
                </a:solidFill>
              </a:rPr>
              <a:t>there are </a:t>
            </a:r>
            <a:r>
              <a:rPr lang="en-US" dirty="0" smtClean="0">
                <a:solidFill>
                  <a:prstClr val="white"/>
                </a:solidFill>
              </a:rPr>
              <a:t>few comparables)</a:t>
            </a:r>
          </a:p>
        </p:txBody>
      </p:sp>
    </p:spTree>
    <p:extLst>
      <p:ext uri="{BB962C8B-B14F-4D97-AF65-F5344CB8AC3E}">
        <p14:creationId xmlns:p14="http://schemas.microsoft.com/office/powerpoint/2010/main" val="28520012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34426" t="11217" r="36037" b="4726"/>
          <a:stretch/>
        </p:blipFill>
        <p:spPr>
          <a:xfrm>
            <a:off x="7033846" y="92083"/>
            <a:ext cx="4128655" cy="6605848"/>
          </a:xfrm>
          <a:prstGeom prst="rect">
            <a:avLst/>
          </a:prstGeom>
        </p:spPr>
      </p:pic>
      <p:sp>
        <p:nvSpPr>
          <p:cNvPr id="7" name="Rectangle 6"/>
          <p:cNvSpPr/>
          <p:nvPr/>
        </p:nvSpPr>
        <p:spPr>
          <a:xfrm>
            <a:off x="7033846" y="5572125"/>
            <a:ext cx="4107766" cy="2052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7981" y="92083"/>
            <a:ext cx="5410200" cy="2004002"/>
          </a:xfrm>
        </p:spPr>
        <p:txBody>
          <a:bodyPr>
            <a:normAutofit/>
          </a:bodyPr>
          <a:lstStyle/>
          <a:p>
            <a:r>
              <a:rPr lang="en-US" b="1" dirty="0" smtClean="0">
                <a:solidFill>
                  <a:srgbClr val="00FF00"/>
                </a:solidFill>
              </a:rPr>
              <a:t>Uniform Residential Appraisal Report-URAR</a:t>
            </a:r>
            <a:endParaRPr lang="en-US" b="1" dirty="0">
              <a:solidFill>
                <a:srgbClr val="00FF00"/>
              </a:solidFill>
            </a:endParaRPr>
          </a:p>
        </p:txBody>
      </p:sp>
      <p:pic>
        <p:nvPicPr>
          <p:cNvPr id="6" name="Picture 5"/>
          <p:cNvPicPr>
            <a:picLocks noChangeAspect="1"/>
          </p:cNvPicPr>
          <p:nvPr/>
        </p:nvPicPr>
        <p:blipFill rotWithShape="1">
          <a:blip r:embed="rId3"/>
          <a:srcRect l="17998" t="65977" r="19275" b="28845"/>
          <a:stretch/>
        </p:blipFill>
        <p:spPr>
          <a:xfrm>
            <a:off x="216668" y="5958910"/>
            <a:ext cx="11821157" cy="548640"/>
          </a:xfrm>
          <a:prstGeom prst="rect">
            <a:avLst/>
          </a:prstGeom>
          <a:ln w="50800">
            <a:solidFill>
              <a:srgbClr val="FF0000"/>
            </a:solidFill>
          </a:ln>
        </p:spPr>
      </p:pic>
      <p:sp>
        <p:nvSpPr>
          <p:cNvPr id="9" name="TextBox 8"/>
          <p:cNvSpPr txBox="1"/>
          <p:nvPr/>
        </p:nvSpPr>
        <p:spPr>
          <a:xfrm>
            <a:off x="477982" y="2008609"/>
            <a:ext cx="5526366" cy="2031325"/>
          </a:xfrm>
          <a:prstGeom prst="rect">
            <a:avLst/>
          </a:prstGeom>
          <a:noFill/>
        </p:spPr>
        <p:txBody>
          <a:bodyPr wrap="square" rtlCol="0">
            <a:spAutoFit/>
          </a:bodyPr>
          <a:lstStyle/>
          <a:p>
            <a:pPr lvl="0">
              <a:lnSpc>
                <a:spcPct val="90000"/>
              </a:lnSpc>
              <a:spcAft>
                <a:spcPts val="1800"/>
              </a:spcAft>
            </a:pPr>
            <a:r>
              <a:rPr lang="en-US" sz="2800" i="1" dirty="0">
                <a:solidFill>
                  <a:prstClr val="white"/>
                </a:solidFill>
              </a:rPr>
              <a:t>Fannie Mae Form 1004</a:t>
            </a:r>
            <a:r>
              <a:rPr lang="en-US" sz="2800" dirty="0">
                <a:solidFill>
                  <a:prstClr val="white"/>
                </a:solidFill>
              </a:rPr>
              <a:t>/</a:t>
            </a:r>
            <a:r>
              <a:rPr lang="en-US" sz="2800" i="1" dirty="0">
                <a:solidFill>
                  <a:prstClr val="white"/>
                </a:solidFill>
              </a:rPr>
              <a:t>Freddie Mac Form 70</a:t>
            </a:r>
            <a:r>
              <a:rPr lang="en-US" sz="2800" dirty="0">
                <a:solidFill>
                  <a:prstClr val="white"/>
                </a:solidFill>
              </a:rPr>
              <a:t> include a data field (a single line) for “Energy Efficient Items” within the Uniform Residential Appraisal Report. </a:t>
            </a:r>
            <a:endParaRPr lang="en-US" sz="2800" dirty="0" smtClean="0">
              <a:solidFill>
                <a:prstClr val="white"/>
              </a:solidFill>
            </a:endParaRPr>
          </a:p>
        </p:txBody>
      </p:sp>
    </p:spTree>
    <p:extLst>
      <p:ext uri="{BB962C8B-B14F-4D97-AF65-F5344CB8AC3E}">
        <p14:creationId xmlns:p14="http://schemas.microsoft.com/office/powerpoint/2010/main" val="21396538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033846" y="5598941"/>
            <a:ext cx="4107766" cy="1784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7981" y="92083"/>
            <a:ext cx="5410200" cy="2004002"/>
          </a:xfrm>
        </p:spPr>
        <p:txBody>
          <a:bodyPr>
            <a:normAutofit/>
          </a:bodyPr>
          <a:lstStyle/>
          <a:p>
            <a:r>
              <a:rPr lang="en-US" b="1" dirty="0" smtClean="0">
                <a:solidFill>
                  <a:srgbClr val="00FF00"/>
                </a:solidFill>
              </a:rPr>
              <a:t>Uniform Residential Appraisal Report-URAR</a:t>
            </a:r>
            <a:endParaRPr lang="en-US" b="1" dirty="0">
              <a:solidFill>
                <a:srgbClr val="00FF00"/>
              </a:solidFill>
            </a:endParaRPr>
          </a:p>
        </p:txBody>
      </p:sp>
      <p:sp>
        <p:nvSpPr>
          <p:cNvPr id="9" name="TextBox 8"/>
          <p:cNvSpPr txBox="1"/>
          <p:nvPr/>
        </p:nvSpPr>
        <p:spPr>
          <a:xfrm>
            <a:off x="477982" y="2008609"/>
            <a:ext cx="5526366" cy="3813352"/>
          </a:xfrm>
          <a:prstGeom prst="rect">
            <a:avLst/>
          </a:prstGeom>
          <a:noFill/>
        </p:spPr>
        <p:txBody>
          <a:bodyPr wrap="square" rtlCol="0">
            <a:spAutoFit/>
          </a:bodyPr>
          <a:lstStyle/>
          <a:p>
            <a:pPr lvl="0">
              <a:lnSpc>
                <a:spcPct val="90000"/>
              </a:lnSpc>
              <a:spcAft>
                <a:spcPts val="1800"/>
              </a:spcAft>
            </a:pPr>
            <a:r>
              <a:rPr lang="en-US" sz="2800" i="1" dirty="0">
                <a:solidFill>
                  <a:prstClr val="white"/>
                </a:solidFill>
              </a:rPr>
              <a:t>Fannie Mae Form 1004</a:t>
            </a:r>
            <a:r>
              <a:rPr lang="en-US" sz="2800" dirty="0">
                <a:solidFill>
                  <a:prstClr val="white"/>
                </a:solidFill>
              </a:rPr>
              <a:t>/</a:t>
            </a:r>
            <a:r>
              <a:rPr lang="en-US" sz="2800" i="1" dirty="0">
                <a:solidFill>
                  <a:prstClr val="white"/>
                </a:solidFill>
              </a:rPr>
              <a:t>Freddie Mac Form 70</a:t>
            </a:r>
            <a:r>
              <a:rPr lang="en-US" sz="2800" dirty="0">
                <a:solidFill>
                  <a:prstClr val="white"/>
                </a:solidFill>
              </a:rPr>
              <a:t> include a data field (a single line) for “Energy Efficient Items” within the Uniform Residential Appraisal Report. </a:t>
            </a:r>
            <a:endParaRPr lang="en-US" sz="2800" dirty="0" smtClean="0">
              <a:solidFill>
                <a:prstClr val="white"/>
              </a:solidFill>
            </a:endParaRPr>
          </a:p>
          <a:p>
            <a:pPr marL="228600" lvl="0" indent="-228600">
              <a:lnSpc>
                <a:spcPct val="90000"/>
              </a:lnSpc>
              <a:spcAft>
                <a:spcPts val="1200"/>
              </a:spcAft>
              <a:buFont typeface="Arial" panose="020B0604020202020204" pitchFamily="34" charset="0"/>
              <a:buChar char="•"/>
            </a:pPr>
            <a:r>
              <a:rPr lang="en-US" sz="2800" dirty="0" smtClean="0">
                <a:solidFill>
                  <a:prstClr val="white"/>
                </a:solidFill>
              </a:rPr>
              <a:t>Recommended reading: Fannie Mae’s </a:t>
            </a:r>
            <a:r>
              <a:rPr lang="en-US" sz="2800" b="1" i="1" dirty="0" smtClean="0">
                <a:solidFill>
                  <a:srgbClr val="00FF00"/>
                </a:solidFill>
              </a:rPr>
              <a:t>Guidance </a:t>
            </a:r>
            <a:r>
              <a:rPr lang="en-US" sz="2800" b="1" i="1" dirty="0">
                <a:solidFill>
                  <a:srgbClr val="00FF00"/>
                </a:solidFill>
              </a:rPr>
              <a:t>for Lenders and Appraisers</a:t>
            </a:r>
            <a:r>
              <a:rPr lang="en-US" sz="2800" dirty="0">
                <a:solidFill>
                  <a:prstClr val="white"/>
                </a:solidFill>
              </a:rPr>
              <a:t> </a:t>
            </a:r>
            <a:r>
              <a:rPr lang="en-US" sz="2800" dirty="0" smtClean="0">
                <a:solidFill>
                  <a:prstClr val="white"/>
                </a:solidFill>
              </a:rPr>
              <a:t>(2009©) on </a:t>
            </a:r>
            <a:r>
              <a:rPr lang="en-US" sz="2800" dirty="0">
                <a:solidFill>
                  <a:prstClr val="white"/>
                </a:solidFill>
              </a:rPr>
              <a:t>how it is to be completed. </a:t>
            </a:r>
          </a:p>
        </p:txBody>
      </p:sp>
      <p:pic>
        <p:nvPicPr>
          <p:cNvPr id="10" name="Picture 9"/>
          <p:cNvPicPr>
            <a:picLocks noChangeAspect="1"/>
          </p:cNvPicPr>
          <p:nvPr/>
        </p:nvPicPr>
        <p:blipFill>
          <a:blip r:embed="rId2"/>
          <a:stretch>
            <a:fillRect/>
          </a:stretch>
        </p:blipFill>
        <p:spPr>
          <a:xfrm>
            <a:off x="6004349" y="266095"/>
            <a:ext cx="5992980" cy="6241455"/>
          </a:xfrm>
          <a:prstGeom prst="rect">
            <a:avLst/>
          </a:prstGeom>
        </p:spPr>
      </p:pic>
    </p:spTree>
    <p:extLst>
      <p:ext uri="{BB962C8B-B14F-4D97-AF65-F5344CB8AC3E}">
        <p14:creationId xmlns:p14="http://schemas.microsoft.com/office/powerpoint/2010/main" val="7487406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873" y="56716"/>
            <a:ext cx="10674926" cy="1190193"/>
          </a:xfrm>
        </p:spPr>
        <p:txBody>
          <a:bodyPr/>
          <a:lstStyle/>
          <a:p>
            <a:r>
              <a:rPr lang="en-US" b="1" dirty="0">
                <a:solidFill>
                  <a:srgbClr val="66FF33"/>
                </a:solidFill>
              </a:rPr>
              <a:t>Cost </a:t>
            </a:r>
            <a:r>
              <a:rPr lang="en-US" b="1" dirty="0" smtClean="0">
                <a:solidFill>
                  <a:srgbClr val="66FF33"/>
                </a:solidFill>
              </a:rPr>
              <a:t>Approach</a:t>
            </a:r>
            <a:endParaRPr lang="en-US" dirty="0"/>
          </a:p>
        </p:txBody>
      </p:sp>
      <p:sp>
        <p:nvSpPr>
          <p:cNvPr id="5" name="TextBox 4"/>
          <p:cNvSpPr txBox="1"/>
          <p:nvPr/>
        </p:nvSpPr>
        <p:spPr>
          <a:xfrm>
            <a:off x="678873" y="1108364"/>
            <a:ext cx="11180618" cy="5207579"/>
          </a:xfrm>
          <a:prstGeom prst="rect">
            <a:avLst/>
          </a:prstGeom>
          <a:noFill/>
        </p:spPr>
        <p:txBody>
          <a:bodyPr wrap="square" rtlCol="0">
            <a:spAutoFit/>
          </a:bodyPr>
          <a:lstStyle/>
          <a:p>
            <a:pPr lvl="0">
              <a:lnSpc>
                <a:spcPct val="90000"/>
              </a:lnSpc>
              <a:spcAft>
                <a:spcPts val="1200"/>
              </a:spcAft>
            </a:pPr>
            <a:r>
              <a:rPr lang="en-US" sz="2800" dirty="0">
                <a:solidFill>
                  <a:prstClr val="white"/>
                </a:solidFill>
              </a:rPr>
              <a:t>With green &amp; energy efficient building now being recognized as a new market influencer, appraisers can now justify using cost data as secondary evidence to support adjustments identified under the sales comparison approach</a:t>
            </a:r>
            <a:r>
              <a:rPr lang="en-US" sz="2800" dirty="0" smtClean="0">
                <a:solidFill>
                  <a:prstClr val="white"/>
                </a:solidFill>
              </a:rPr>
              <a:t>.</a:t>
            </a:r>
          </a:p>
          <a:p>
            <a:pPr marL="228600" lvl="0" indent="-228600">
              <a:lnSpc>
                <a:spcPct val="90000"/>
              </a:lnSpc>
              <a:spcAft>
                <a:spcPts val="1200"/>
              </a:spcAft>
              <a:buFont typeface="Arial" panose="020B0604020202020204" pitchFamily="34" charset="0"/>
              <a:buChar char="•"/>
            </a:pPr>
            <a:r>
              <a:rPr lang="en-US" sz="2800" dirty="0" smtClean="0">
                <a:solidFill>
                  <a:prstClr val="white"/>
                </a:solidFill>
              </a:rPr>
              <a:t>Cautionary Note</a:t>
            </a:r>
            <a:r>
              <a:rPr lang="en-US" sz="2800" dirty="0">
                <a:solidFill>
                  <a:prstClr val="white"/>
                </a:solidFill>
              </a:rPr>
              <a:t>: In valuation </a:t>
            </a:r>
            <a:r>
              <a:rPr lang="en-US" sz="2800" b="1" u="sng" dirty="0">
                <a:solidFill>
                  <a:prstClr val="white"/>
                </a:solidFill>
              </a:rPr>
              <a:t>COST</a:t>
            </a:r>
            <a:r>
              <a:rPr lang="en-US" sz="2800" dirty="0">
                <a:solidFill>
                  <a:prstClr val="white"/>
                </a:solidFill>
              </a:rPr>
              <a:t> does not </a:t>
            </a:r>
            <a:r>
              <a:rPr lang="en-US" sz="2800" dirty="0" smtClean="0">
                <a:solidFill>
                  <a:prstClr val="white"/>
                </a:solidFill>
              </a:rPr>
              <a:t>necessarily equal </a:t>
            </a:r>
            <a:r>
              <a:rPr lang="en-US" sz="2800" b="1" u="sng" dirty="0">
                <a:solidFill>
                  <a:prstClr val="white"/>
                </a:solidFill>
              </a:rPr>
              <a:t>VALUE</a:t>
            </a:r>
            <a:r>
              <a:rPr lang="en-US" sz="2800" dirty="0">
                <a:solidFill>
                  <a:prstClr val="white"/>
                </a:solidFill>
              </a:rPr>
              <a:t>.</a:t>
            </a:r>
          </a:p>
          <a:p>
            <a:pPr marL="228600" lvl="0" indent="-228600">
              <a:lnSpc>
                <a:spcPct val="90000"/>
              </a:lnSpc>
              <a:spcAft>
                <a:spcPts val="1200"/>
              </a:spcAft>
              <a:buFont typeface="Arial" panose="020B0604020202020204" pitchFamily="34" charset="0"/>
              <a:buChar char="•"/>
            </a:pPr>
            <a:r>
              <a:rPr lang="en-US" sz="2800" dirty="0">
                <a:solidFill>
                  <a:prstClr val="white"/>
                </a:solidFill>
              </a:rPr>
              <a:t>Best to get </a:t>
            </a:r>
            <a:r>
              <a:rPr lang="en-US" sz="2800" dirty="0" smtClean="0">
                <a:solidFill>
                  <a:prstClr val="white"/>
                </a:solidFill>
              </a:rPr>
              <a:t>“Reproduction</a:t>
            </a:r>
            <a:r>
              <a:rPr lang="en-US" sz="2800" dirty="0">
                <a:solidFill>
                  <a:prstClr val="white"/>
                </a:solidFill>
              </a:rPr>
              <a:t>” cost from builders in the local market (like </a:t>
            </a:r>
            <a:r>
              <a:rPr lang="en-US" sz="2800" dirty="0" smtClean="0">
                <a:solidFill>
                  <a:prstClr val="white"/>
                </a:solidFill>
              </a:rPr>
              <a:t>you)</a:t>
            </a:r>
          </a:p>
          <a:p>
            <a:pPr lvl="1">
              <a:lnSpc>
                <a:spcPct val="90000"/>
              </a:lnSpc>
            </a:pPr>
            <a:r>
              <a:rPr lang="en-US" sz="2800" dirty="0" smtClean="0">
                <a:solidFill>
                  <a:prstClr val="white"/>
                </a:solidFill>
              </a:rPr>
              <a:t>Reproduction Cost: “</a:t>
            </a:r>
            <a:r>
              <a:rPr lang="en-US" sz="2800" i="1" dirty="0" smtClean="0">
                <a:solidFill>
                  <a:prstClr val="white"/>
                </a:solidFill>
              </a:rPr>
              <a:t>the estimated cost to construct, at current prices as of the effective date of the appraisal, an exact duplicate or replica of the building being appraised, using the same materials, construction standards, design, layout, and quality of workmanship and embodying all the deficiencies, </a:t>
            </a:r>
            <a:r>
              <a:rPr lang="en-US" sz="2800" i="1" dirty="0" err="1" smtClean="0">
                <a:solidFill>
                  <a:prstClr val="white"/>
                </a:solidFill>
              </a:rPr>
              <a:t>superadequacies</a:t>
            </a:r>
            <a:r>
              <a:rPr lang="en-US" sz="2800" i="1" dirty="0" smtClean="0">
                <a:solidFill>
                  <a:prstClr val="white"/>
                </a:solidFill>
              </a:rPr>
              <a:t>, and obsolescence of the subject building</a:t>
            </a:r>
            <a:r>
              <a:rPr lang="en-US" sz="2800" dirty="0" smtClean="0">
                <a:solidFill>
                  <a:prstClr val="white"/>
                </a:solidFill>
              </a:rPr>
              <a:t>.” 				</a:t>
            </a:r>
            <a:r>
              <a:rPr lang="en-US" sz="2000" dirty="0" smtClean="0">
                <a:solidFill>
                  <a:prstClr val="white"/>
                </a:solidFill>
              </a:rPr>
              <a:t>Dictionary of Real Estate Appraisal, fifth edition</a:t>
            </a:r>
            <a:endParaRPr lang="en-US" sz="2000" dirty="0">
              <a:solidFill>
                <a:prstClr val="white"/>
              </a:solidFill>
            </a:endParaRPr>
          </a:p>
        </p:txBody>
      </p:sp>
    </p:spTree>
    <p:extLst>
      <p:ext uri="{BB962C8B-B14F-4D97-AF65-F5344CB8AC3E}">
        <p14:creationId xmlns:p14="http://schemas.microsoft.com/office/powerpoint/2010/main" val="27484791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0436" y="568036"/>
            <a:ext cx="10723419" cy="769441"/>
          </a:xfrm>
          <a:prstGeom prst="rect">
            <a:avLst/>
          </a:prstGeom>
          <a:noFill/>
        </p:spPr>
        <p:txBody>
          <a:bodyPr wrap="square" rtlCol="0">
            <a:spAutoFit/>
          </a:bodyPr>
          <a:lstStyle/>
          <a:p>
            <a:r>
              <a:rPr lang="en-US" sz="4400" b="1" dirty="0" smtClean="0">
                <a:solidFill>
                  <a:srgbClr val="00FF00"/>
                </a:solidFill>
                <a:latin typeface="+mj-lt"/>
              </a:rPr>
              <a:t>My Advice to the Home Builders Association…</a:t>
            </a:r>
            <a:endParaRPr lang="en-US" sz="4400" b="1" dirty="0">
              <a:solidFill>
                <a:srgbClr val="00FF00"/>
              </a:solidFill>
              <a:latin typeface="+mj-lt"/>
            </a:endParaRPr>
          </a:p>
        </p:txBody>
      </p:sp>
      <p:sp>
        <p:nvSpPr>
          <p:cNvPr id="3" name="TextBox 2"/>
          <p:cNvSpPr txBox="1"/>
          <p:nvPr/>
        </p:nvSpPr>
        <p:spPr>
          <a:xfrm>
            <a:off x="886691" y="1690255"/>
            <a:ext cx="10390909" cy="2477601"/>
          </a:xfrm>
          <a:prstGeom prst="rect">
            <a:avLst/>
          </a:prstGeom>
          <a:noFill/>
        </p:spPr>
        <p:txBody>
          <a:bodyPr wrap="square" rtlCol="0">
            <a:spAutoFit/>
          </a:bodyPr>
          <a:lstStyle/>
          <a:p>
            <a:pPr>
              <a:spcAft>
                <a:spcPts val="1800"/>
              </a:spcAft>
            </a:pPr>
            <a:r>
              <a:rPr lang="en-US" sz="2800" dirty="0" smtClean="0">
                <a:solidFill>
                  <a:schemeClr val="bg1"/>
                </a:solidFill>
                <a:latin typeface="Calibri" pitchFamily="34" charset="0"/>
              </a:rPr>
              <a:t>Invite everybody involved in residential new construction energy-efficiency &amp; 3</a:t>
            </a:r>
            <a:r>
              <a:rPr lang="en-US" sz="2800" baseline="30000" dirty="0" smtClean="0">
                <a:solidFill>
                  <a:schemeClr val="bg1"/>
                </a:solidFill>
                <a:latin typeface="Calibri" pitchFamily="34" charset="0"/>
              </a:rPr>
              <a:t>rd</a:t>
            </a:r>
            <a:r>
              <a:rPr lang="en-US" sz="2800" dirty="0" smtClean="0">
                <a:solidFill>
                  <a:schemeClr val="bg1"/>
                </a:solidFill>
                <a:latin typeface="Calibri" pitchFamily="34" charset="0"/>
              </a:rPr>
              <a:t> party verified green building programs to a meeting. </a:t>
            </a:r>
          </a:p>
          <a:p>
            <a:r>
              <a:rPr lang="en-US" sz="2800" dirty="0" smtClean="0">
                <a:solidFill>
                  <a:schemeClr val="bg1"/>
                </a:solidFill>
                <a:latin typeface="Calibri" pitchFamily="34" charset="0"/>
              </a:rPr>
              <a:t>There, explore if &amp; how </a:t>
            </a:r>
            <a:r>
              <a:rPr lang="en-US" sz="2800" dirty="0">
                <a:solidFill>
                  <a:schemeClr val="bg1"/>
                </a:solidFill>
                <a:latin typeface="Calibri" pitchFamily="34" charset="0"/>
              </a:rPr>
              <a:t>we might all work together to increase sustainable, “</a:t>
            </a:r>
            <a:r>
              <a:rPr lang="en-US" sz="2800" i="1" dirty="0">
                <a:solidFill>
                  <a:schemeClr val="bg1"/>
                </a:solidFill>
                <a:latin typeface="Calibri" pitchFamily="34" charset="0"/>
              </a:rPr>
              <a:t>Green</a:t>
            </a:r>
            <a:r>
              <a:rPr lang="en-US" sz="2800" dirty="0">
                <a:solidFill>
                  <a:schemeClr val="bg1"/>
                </a:solidFill>
                <a:latin typeface="Calibri" pitchFamily="34" charset="0"/>
              </a:rPr>
              <a:t>” home building in Vermont.</a:t>
            </a:r>
          </a:p>
          <a:p>
            <a:endParaRPr lang="en-US" sz="2800" dirty="0">
              <a:solidFill>
                <a:schemeClr val="bg1"/>
              </a:solidFill>
            </a:endParaRPr>
          </a:p>
        </p:txBody>
      </p:sp>
    </p:spTree>
    <p:extLst>
      <p:ext uri="{BB962C8B-B14F-4D97-AF65-F5344CB8AC3E}">
        <p14:creationId xmlns:p14="http://schemas.microsoft.com/office/powerpoint/2010/main" val="24019775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6716"/>
            <a:ext cx="10515600" cy="1190193"/>
          </a:xfrm>
        </p:spPr>
        <p:txBody>
          <a:bodyPr/>
          <a:lstStyle/>
          <a:p>
            <a:r>
              <a:rPr lang="en-US" b="1" dirty="0">
                <a:solidFill>
                  <a:srgbClr val="66FF33"/>
                </a:solidFill>
              </a:rPr>
              <a:t>Cost </a:t>
            </a:r>
            <a:r>
              <a:rPr lang="en-US" b="1" dirty="0" smtClean="0">
                <a:solidFill>
                  <a:srgbClr val="66FF33"/>
                </a:solidFill>
              </a:rPr>
              <a:t>Approach</a:t>
            </a:r>
            <a:endParaRPr lang="en-US" dirty="0"/>
          </a:p>
        </p:txBody>
      </p:sp>
      <p:sp>
        <p:nvSpPr>
          <p:cNvPr id="3" name="Content Placeholder 2"/>
          <p:cNvSpPr>
            <a:spLocks noGrp="1"/>
          </p:cNvSpPr>
          <p:nvPr>
            <p:ph idx="1"/>
          </p:nvPr>
        </p:nvSpPr>
        <p:spPr>
          <a:xfrm>
            <a:off x="678872" y="2129988"/>
            <a:ext cx="6040581" cy="3162447"/>
          </a:xfrm>
        </p:spPr>
        <p:txBody>
          <a:bodyPr>
            <a:normAutofit/>
          </a:bodyPr>
          <a:lstStyle/>
          <a:p>
            <a:pPr marL="0" indent="0">
              <a:buNone/>
            </a:pPr>
            <a:r>
              <a:rPr lang="en-US" dirty="0" smtClean="0">
                <a:solidFill>
                  <a:prstClr val="white"/>
                </a:solidFill>
              </a:rPr>
              <a:t>Appraisers can also use the </a:t>
            </a:r>
            <a:r>
              <a:rPr lang="en-US" b="1" i="1" dirty="0">
                <a:solidFill>
                  <a:srgbClr val="00FF00"/>
                </a:solidFill>
              </a:rPr>
              <a:t>Residential Cost Handbook</a:t>
            </a:r>
            <a:r>
              <a:rPr lang="en-US" dirty="0">
                <a:solidFill>
                  <a:prstClr val="white"/>
                </a:solidFill>
              </a:rPr>
              <a:t> from</a:t>
            </a:r>
            <a:r>
              <a:rPr lang="en-US" i="1" dirty="0">
                <a:solidFill>
                  <a:prstClr val="white"/>
                </a:solidFill>
              </a:rPr>
              <a:t> </a:t>
            </a:r>
            <a:r>
              <a:rPr lang="en-US" dirty="0">
                <a:solidFill>
                  <a:prstClr val="white"/>
                </a:solidFill>
              </a:rPr>
              <a:t>Marshall and Swift, an internationally renowned source of cost-to-build </a:t>
            </a:r>
            <a:r>
              <a:rPr lang="en-US" dirty="0" smtClean="0">
                <a:solidFill>
                  <a:prstClr val="white"/>
                </a:solidFill>
              </a:rPr>
              <a:t>data.</a:t>
            </a:r>
          </a:p>
          <a:p>
            <a:pPr marL="0" indent="0">
              <a:buNone/>
            </a:pPr>
            <a:r>
              <a:rPr lang="en-US" dirty="0" smtClean="0">
                <a:solidFill>
                  <a:prstClr val="white"/>
                </a:solidFill>
              </a:rPr>
              <a:t>This Handbook now provides </a:t>
            </a:r>
            <a:r>
              <a:rPr lang="en-US" dirty="0">
                <a:solidFill>
                  <a:prstClr val="white"/>
                </a:solidFill>
              </a:rPr>
              <a:t>green building cost information</a:t>
            </a:r>
            <a:r>
              <a:rPr lang="en-US" i="1" dirty="0">
                <a:solidFill>
                  <a:prstClr val="white"/>
                </a:solidFill>
              </a:rPr>
              <a:t>.</a:t>
            </a:r>
            <a:endParaRPr lang="en-US" dirty="0"/>
          </a:p>
        </p:txBody>
      </p:sp>
      <p:pic>
        <p:nvPicPr>
          <p:cNvPr id="4" name="Picture 3"/>
          <p:cNvPicPr>
            <a:picLocks noChangeAspect="1"/>
          </p:cNvPicPr>
          <p:nvPr/>
        </p:nvPicPr>
        <p:blipFill rotWithShape="1">
          <a:blip r:embed="rId2"/>
          <a:srcRect l="5226" r="8014" b="4649"/>
          <a:stretch/>
        </p:blipFill>
        <p:spPr>
          <a:xfrm>
            <a:off x="7038110" y="902551"/>
            <a:ext cx="4572000" cy="5728197"/>
          </a:xfrm>
          <a:prstGeom prst="rect">
            <a:avLst/>
          </a:prstGeom>
        </p:spPr>
      </p:pic>
    </p:spTree>
    <p:extLst>
      <p:ext uri="{BB962C8B-B14F-4D97-AF65-F5344CB8AC3E}">
        <p14:creationId xmlns:p14="http://schemas.microsoft.com/office/powerpoint/2010/main" val="14289165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648" y="0"/>
            <a:ext cx="10883152" cy="1325563"/>
          </a:xfrm>
        </p:spPr>
        <p:txBody>
          <a:bodyPr/>
          <a:lstStyle/>
          <a:p>
            <a:r>
              <a:rPr lang="en-US" b="1" dirty="0">
                <a:solidFill>
                  <a:srgbClr val="66FF33"/>
                </a:solidFill>
              </a:rPr>
              <a:t>Cost Approach</a:t>
            </a:r>
            <a:endParaRPr lang="en-US" dirty="0"/>
          </a:p>
        </p:txBody>
      </p:sp>
      <p:sp>
        <p:nvSpPr>
          <p:cNvPr id="3" name="Content Placeholder 2"/>
          <p:cNvSpPr>
            <a:spLocks noGrp="1"/>
          </p:cNvSpPr>
          <p:nvPr>
            <p:ph idx="1"/>
          </p:nvPr>
        </p:nvSpPr>
        <p:spPr>
          <a:xfrm>
            <a:off x="470648" y="1143000"/>
            <a:ext cx="6761425" cy="4815754"/>
          </a:xfrm>
        </p:spPr>
        <p:txBody>
          <a:bodyPr>
            <a:normAutofit/>
          </a:bodyPr>
          <a:lstStyle/>
          <a:p>
            <a:pPr marL="0" indent="0">
              <a:buNone/>
            </a:pPr>
            <a:r>
              <a:rPr lang="en-US" dirty="0" smtClean="0">
                <a:solidFill>
                  <a:schemeClr val="bg1"/>
                </a:solidFill>
              </a:rPr>
              <a:t>The Pacific Northwest region has been working on real estate market transformation for some time.</a:t>
            </a:r>
          </a:p>
          <a:p>
            <a:pPr marL="0" indent="0">
              <a:buNone/>
            </a:pPr>
            <a:r>
              <a:rPr lang="en-US" dirty="0" smtClean="0">
                <a:solidFill>
                  <a:schemeClr val="bg1"/>
                </a:solidFill>
              </a:rPr>
              <a:t>The </a:t>
            </a:r>
            <a:r>
              <a:rPr lang="en-US" b="1" i="1" dirty="0">
                <a:solidFill>
                  <a:srgbClr val="00FF00"/>
                </a:solidFill>
              </a:rPr>
              <a:t>Cost Data Addendum for High Performance Homes </a:t>
            </a:r>
            <a:r>
              <a:rPr lang="en-US" b="1" i="1" dirty="0" smtClean="0">
                <a:solidFill>
                  <a:srgbClr val="00FF00"/>
                </a:solidFill>
              </a:rPr>
              <a:t>V2</a:t>
            </a:r>
            <a:r>
              <a:rPr lang="en-US" dirty="0" smtClean="0">
                <a:solidFill>
                  <a:schemeClr val="bg1"/>
                </a:solidFill>
              </a:rPr>
              <a:t> was developed by the Northwest </a:t>
            </a:r>
            <a:r>
              <a:rPr lang="en-US" dirty="0">
                <a:solidFill>
                  <a:schemeClr val="bg1"/>
                </a:solidFill>
              </a:rPr>
              <a:t>Energy Efficiency Alliance (NEEA) </a:t>
            </a:r>
            <a:r>
              <a:rPr lang="en-US" dirty="0" smtClean="0">
                <a:solidFill>
                  <a:schemeClr val="bg1"/>
                </a:solidFill>
              </a:rPr>
              <a:t>&amp; </a:t>
            </a:r>
            <a:r>
              <a:rPr lang="en-US" dirty="0">
                <a:solidFill>
                  <a:schemeClr val="bg1"/>
                </a:solidFill>
              </a:rPr>
              <a:t>Social, Environmental &amp; Economic </a:t>
            </a:r>
            <a:r>
              <a:rPr lang="en-US" dirty="0" smtClean="0">
                <a:solidFill>
                  <a:schemeClr val="bg1"/>
                </a:solidFill>
              </a:rPr>
              <a:t>Consulting, LLC (SEEC LLC).</a:t>
            </a:r>
            <a:endParaRPr lang="en-US" i="1" dirty="0">
              <a:solidFill>
                <a:srgbClr val="00FF00"/>
              </a:solidFill>
            </a:endParaRPr>
          </a:p>
          <a:p>
            <a:pPr marL="0" indent="0">
              <a:buNone/>
            </a:pPr>
            <a:r>
              <a:rPr lang="en-US" dirty="0" smtClean="0">
                <a:solidFill>
                  <a:schemeClr val="bg1"/>
                </a:solidFill>
              </a:rPr>
              <a:t>This form is a good tool for providing cost data for appraisers to use &amp; can be downloaded at no charge.</a:t>
            </a:r>
            <a:endParaRPr lang="en-US" dirty="0">
              <a:solidFill>
                <a:schemeClr val="bg1"/>
              </a:solidFill>
            </a:endParaRPr>
          </a:p>
        </p:txBody>
      </p:sp>
      <p:sp>
        <p:nvSpPr>
          <p:cNvPr id="4" name="TextBox 3"/>
          <p:cNvSpPr txBox="1"/>
          <p:nvPr/>
        </p:nvSpPr>
        <p:spPr>
          <a:xfrm>
            <a:off x="180109" y="6198951"/>
            <a:ext cx="11858675" cy="410882"/>
          </a:xfrm>
          <a:prstGeom prst="rect">
            <a:avLst/>
          </a:prstGeom>
          <a:noFill/>
        </p:spPr>
        <p:txBody>
          <a:bodyPr wrap="square" rtlCol="0">
            <a:spAutoFit/>
          </a:bodyPr>
          <a:lstStyle/>
          <a:p>
            <a:pPr lvl="0" algn="ctr">
              <a:lnSpc>
                <a:spcPct val="90000"/>
              </a:lnSpc>
              <a:spcBef>
                <a:spcPts val="1000"/>
              </a:spcBef>
            </a:pPr>
            <a:r>
              <a:rPr lang="en-US" sz="2300" dirty="0">
                <a:solidFill>
                  <a:prstClr val="white"/>
                </a:solidFill>
              </a:rPr>
              <a:t>http://</a:t>
            </a:r>
            <a:r>
              <a:rPr lang="en-US" sz="2300" dirty="0" smtClean="0">
                <a:solidFill>
                  <a:prstClr val="white"/>
                </a:solidFill>
              </a:rPr>
              <a:t>seecsolutions.com/wp-content/uploads/2013/03/EHI_Cost-Data-Addendum_03-04-13.pdf</a:t>
            </a:r>
            <a:endParaRPr lang="en-US" sz="2300" dirty="0">
              <a:solidFill>
                <a:prstClr val="white"/>
              </a:solidFill>
            </a:endParaRPr>
          </a:p>
        </p:txBody>
      </p:sp>
      <p:pic>
        <p:nvPicPr>
          <p:cNvPr id="5" name="Picture 4"/>
          <p:cNvPicPr>
            <a:picLocks noChangeAspect="1"/>
          </p:cNvPicPr>
          <p:nvPr/>
        </p:nvPicPr>
        <p:blipFill rotWithShape="1">
          <a:blip r:embed="rId3"/>
          <a:srcRect l="34566" t="11581" r="35772" b="19853"/>
          <a:stretch/>
        </p:blipFill>
        <p:spPr>
          <a:xfrm>
            <a:off x="7439892" y="245638"/>
            <a:ext cx="4474202" cy="5814902"/>
          </a:xfrm>
          <a:prstGeom prst="rect">
            <a:avLst/>
          </a:prstGeom>
        </p:spPr>
      </p:pic>
    </p:spTree>
    <p:extLst>
      <p:ext uri="{BB962C8B-B14F-4D97-AF65-F5344CB8AC3E}">
        <p14:creationId xmlns:p14="http://schemas.microsoft.com/office/powerpoint/2010/main" val="3776158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66FF33"/>
                </a:solidFill>
              </a:rPr>
              <a:t>Income Capitalization Approach</a:t>
            </a:r>
            <a:endParaRPr lang="en-US" dirty="0"/>
          </a:p>
        </p:txBody>
      </p:sp>
      <p:sp>
        <p:nvSpPr>
          <p:cNvPr id="3" name="Content Placeholder 2"/>
          <p:cNvSpPr>
            <a:spLocks noGrp="1"/>
          </p:cNvSpPr>
          <p:nvPr>
            <p:ph idx="1"/>
          </p:nvPr>
        </p:nvSpPr>
        <p:spPr/>
        <p:txBody>
          <a:bodyPr/>
          <a:lstStyle/>
          <a:p>
            <a:pPr marL="0" indent="0">
              <a:spcBef>
                <a:spcPts val="0"/>
              </a:spcBef>
              <a:spcAft>
                <a:spcPts val="1200"/>
              </a:spcAft>
              <a:buNone/>
            </a:pPr>
            <a:r>
              <a:rPr lang="en-US" dirty="0" smtClean="0">
                <a:solidFill>
                  <a:schemeClr val="bg1"/>
                </a:solidFill>
              </a:rPr>
              <a:t>Definition:</a:t>
            </a:r>
          </a:p>
          <a:p>
            <a:pPr marL="0" indent="0">
              <a:spcBef>
                <a:spcPts val="0"/>
              </a:spcBef>
              <a:spcAft>
                <a:spcPts val="1200"/>
              </a:spcAft>
              <a:buNone/>
            </a:pPr>
            <a:r>
              <a:rPr lang="en-US" i="1" dirty="0" smtClean="0">
                <a:solidFill>
                  <a:schemeClr val="bg1"/>
                </a:solidFill>
              </a:rPr>
              <a:t>A </a:t>
            </a:r>
            <a:r>
              <a:rPr lang="en-US" i="1" dirty="0">
                <a:solidFill>
                  <a:schemeClr val="bg1"/>
                </a:solidFill>
              </a:rPr>
              <a:t>real estate appraisal method that allows investors to estimate the value of the property based on the income produced. The income approach is computed by taking the net operating income of the rent collected and dividing it by the capitalization rate (the investor's rate of return).</a:t>
            </a:r>
            <a:r>
              <a:rPr lang="en-US" dirty="0">
                <a:solidFill>
                  <a:schemeClr val="bg1"/>
                </a:solidFill>
              </a:rPr>
              <a:t>	</a:t>
            </a:r>
            <a:r>
              <a:rPr lang="en-US" dirty="0" smtClean="0">
                <a:solidFill>
                  <a:schemeClr val="bg1"/>
                </a:solidFill>
              </a:rPr>
              <a:t>		</a:t>
            </a:r>
            <a:r>
              <a:rPr lang="en-US" sz="2000" dirty="0" smtClean="0">
                <a:solidFill>
                  <a:schemeClr val="bg1"/>
                </a:solidFill>
              </a:rPr>
              <a:t>Source: www.investopedia.com/terms/i/income-approach.asp</a:t>
            </a:r>
          </a:p>
          <a:p>
            <a:pPr marL="0" indent="0">
              <a:buNone/>
            </a:pPr>
            <a:r>
              <a:rPr lang="en-US" dirty="0" smtClean="0">
                <a:solidFill>
                  <a:schemeClr val="bg1"/>
                </a:solidFill>
              </a:rPr>
              <a:t>This approach is currently considered appropriate for income producing properties such as apartments, rental homes, and businesses.</a:t>
            </a:r>
            <a:endParaRPr lang="en-US" dirty="0">
              <a:solidFill>
                <a:schemeClr val="bg1"/>
              </a:solidFill>
            </a:endParaRPr>
          </a:p>
        </p:txBody>
      </p:sp>
    </p:spTree>
    <p:extLst>
      <p:ext uri="{BB962C8B-B14F-4D97-AF65-F5344CB8AC3E}">
        <p14:creationId xmlns:p14="http://schemas.microsoft.com/office/powerpoint/2010/main" val="10548886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605" y="0"/>
            <a:ext cx="10902490" cy="1325563"/>
          </a:xfrm>
        </p:spPr>
        <p:txBody>
          <a:bodyPr/>
          <a:lstStyle/>
          <a:p>
            <a:r>
              <a:rPr lang="en-US" b="1" dirty="0">
                <a:solidFill>
                  <a:srgbClr val="66FF33"/>
                </a:solidFill>
              </a:rPr>
              <a:t>Income Capitalization Approach</a:t>
            </a:r>
            <a:endParaRPr lang="en-US" dirty="0"/>
          </a:p>
        </p:txBody>
      </p:sp>
      <p:pic>
        <p:nvPicPr>
          <p:cNvPr id="4" name="Content Placeholder 3"/>
          <p:cNvPicPr>
            <a:picLocks noGrp="1" noChangeAspect="1"/>
          </p:cNvPicPr>
          <p:nvPr>
            <p:ph idx="1"/>
          </p:nvPr>
        </p:nvPicPr>
        <p:blipFill rotWithShape="1">
          <a:blip r:embed="rId2"/>
          <a:srcRect t="30957" r="1776" b="11730"/>
          <a:stretch/>
        </p:blipFill>
        <p:spPr>
          <a:xfrm>
            <a:off x="4979409" y="3113827"/>
            <a:ext cx="6630700" cy="2175164"/>
          </a:xfrm>
          <a:prstGeom prst="rect">
            <a:avLst/>
          </a:prstGeom>
        </p:spPr>
      </p:pic>
      <p:sp>
        <p:nvSpPr>
          <p:cNvPr id="5" name="TextBox 4"/>
          <p:cNvSpPr txBox="1"/>
          <p:nvPr/>
        </p:nvSpPr>
        <p:spPr>
          <a:xfrm>
            <a:off x="5239093" y="5280207"/>
            <a:ext cx="6096000" cy="523220"/>
          </a:xfrm>
          <a:prstGeom prst="rect">
            <a:avLst/>
          </a:prstGeom>
          <a:noFill/>
        </p:spPr>
        <p:txBody>
          <a:bodyPr wrap="square" rtlCol="0">
            <a:spAutoFit/>
          </a:bodyPr>
          <a:lstStyle/>
          <a:p>
            <a:pPr algn="ctr"/>
            <a:r>
              <a:rPr lang="en-US" sz="2800" dirty="0">
                <a:solidFill>
                  <a:schemeClr val="bg1"/>
                </a:solidFill>
              </a:rPr>
              <a:t>http://energy.sandia.gov/?page_id=8047</a:t>
            </a:r>
          </a:p>
        </p:txBody>
      </p:sp>
      <p:sp>
        <p:nvSpPr>
          <p:cNvPr id="6" name="TextBox 5"/>
          <p:cNvSpPr txBox="1"/>
          <p:nvPr/>
        </p:nvSpPr>
        <p:spPr>
          <a:xfrm>
            <a:off x="432604" y="1140015"/>
            <a:ext cx="11759396" cy="1523494"/>
          </a:xfrm>
          <a:prstGeom prst="rect">
            <a:avLst/>
          </a:prstGeom>
          <a:noFill/>
        </p:spPr>
        <p:txBody>
          <a:bodyPr wrap="square" rtlCol="0">
            <a:spAutoFit/>
          </a:bodyPr>
          <a:lstStyle/>
          <a:p>
            <a:pPr>
              <a:spcAft>
                <a:spcPts val="600"/>
              </a:spcAft>
            </a:pPr>
            <a:r>
              <a:rPr lang="en-US" sz="3200" b="1" dirty="0" smtClean="0">
                <a:solidFill>
                  <a:srgbClr val="00FF00"/>
                </a:solidFill>
              </a:rPr>
              <a:t>PV Value®</a:t>
            </a:r>
          </a:p>
          <a:p>
            <a:r>
              <a:rPr lang="en-US" sz="2800" dirty="0" smtClean="0">
                <a:solidFill>
                  <a:schemeClr val="bg1"/>
                </a:solidFill>
              </a:rPr>
              <a:t>This </a:t>
            </a:r>
            <a:r>
              <a:rPr lang="en-US" sz="2800" dirty="0">
                <a:solidFill>
                  <a:schemeClr val="bg1"/>
                </a:solidFill>
              </a:rPr>
              <a:t>spreadsheet </a:t>
            </a:r>
            <a:r>
              <a:rPr lang="en-US" sz="2800" dirty="0" smtClean="0">
                <a:solidFill>
                  <a:schemeClr val="bg1"/>
                </a:solidFill>
              </a:rPr>
              <a:t>is </a:t>
            </a:r>
            <a:r>
              <a:rPr lang="en-US" sz="2800" dirty="0">
                <a:solidFill>
                  <a:schemeClr val="bg1"/>
                </a:solidFill>
              </a:rPr>
              <a:t>intended to help determine the value of a new or existing photovoltaic (PV) system installed on residential and commercial properties. </a:t>
            </a:r>
            <a:endParaRPr lang="en-US" sz="2800" dirty="0" smtClean="0">
              <a:solidFill>
                <a:schemeClr val="bg1"/>
              </a:solidFill>
            </a:endParaRPr>
          </a:p>
        </p:txBody>
      </p:sp>
      <p:sp>
        <p:nvSpPr>
          <p:cNvPr id="7" name="TextBox 6"/>
          <p:cNvSpPr txBox="1"/>
          <p:nvPr/>
        </p:nvSpPr>
        <p:spPr>
          <a:xfrm>
            <a:off x="432603" y="2856168"/>
            <a:ext cx="4546806" cy="2677656"/>
          </a:xfrm>
          <a:prstGeom prst="rect">
            <a:avLst/>
          </a:prstGeom>
          <a:noFill/>
        </p:spPr>
        <p:txBody>
          <a:bodyPr wrap="square" rtlCol="0">
            <a:spAutoFit/>
          </a:bodyPr>
          <a:lstStyle/>
          <a:p>
            <a:pPr lvl="0"/>
            <a:r>
              <a:rPr lang="en-US" sz="2800" dirty="0" smtClean="0">
                <a:solidFill>
                  <a:prstClr val="white"/>
                </a:solidFill>
              </a:rPr>
              <a:t>For use </a:t>
            </a:r>
            <a:r>
              <a:rPr lang="en-US" sz="2800" dirty="0">
                <a:solidFill>
                  <a:prstClr val="white"/>
                </a:solidFill>
              </a:rPr>
              <a:t>by real estate appraisers, mortgage underwriters, credit analysts, real property assessors, insurance claims </a:t>
            </a:r>
            <a:r>
              <a:rPr lang="en-US" sz="2800" dirty="0" smtClean="0">
                <a:solidFill>
                  <a:prstClr val="white"/>
                </a:solidFill>
              </a:rPr>
              <a:t>adjusters, &amp; </a:t>
            </a:r>
            <a:r>
              <a:rPr lang="en-US" sz="2800" dirty="0">
                <a:solidFill>
                  <a:prstClr val="white"/>
                </a:solidFill>
              </a:rPr>
              <a:t>PV industry sales staff. </a:t>
            </a:r>
          </a:p>
        </p:txBody>
      </p:sp>
    </p:spTree>
    <p:extLst>
      <p:ext uri="{BB962C8B-B14F-4D97-AF65-F5344CB8AC3E}">
        <p14:creationId xmlns:p14="http://schemas.microsoft.com/office/powerpoint/2010/main" val="1311196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101" y="126719"/>
            <a:ext cx="11159225" cy="1325563"/>
          </a:xfrm>
        </p:spPr>
        <p:txBody>
          <a:bodyPr>
            <a:noAutofit/>
          </a:bodyPr>
          <a:lstStyle/>
          <a:p>
            <a:r>
              <a:rPr lang="en-US" b="1" dirty="0" smtClean="0">
                <a:solidFill>
                  <a:srgbClr val="66FF33"/>
                </a:solidFill>
              </a:rPr>
              <a:t>Income Capitalization Approach</a:t>
            </a:r>
            <a:endParaRPr lang="en-US" dirty="0"/>
          </a:p>
        </p:txBody>
      </p:sp>
      <p:sp>
        <p:nvSpPr>
          <p:cNvPr id="3" name="Content Placeholder 2"/>
          <p:cNvSpPr>
            <a:spLocks noGrp="1"/>
          </p:cNvSpPr>
          <p:nvPr>
            <p:ph idx="1"/>
          </p:nvPr>
        </p:nvSpPr>
        <p:spPr>
          <a:xfrm>
            <a:off x="811101" y="1452282"/>
            <a:ext cx="10680631" cy="5042647"/>
          </a:xfrm>
        </p:spPr>
        <p:txBody>
          <a:bodyPr/>
          <a:lstStyle/>
          <a:p>
            <a:pPr marL="0" indent="0">
              <a:spcBef>
                <a:spcPts val="0"/>
              </a:spcBef>
              <a:spcAft>
                <a:spcPts val="1200"/>
              </a:spcAft>
              <a:buNone/>
            </a:pPr>
            <a:r>
              <a:rPr lang="en-US" dirty="0" smtClean="0">
                <a:solidFill>
                  <a:schemeClr val="bg1"/>
                </a:solidFill>
              </a:rPr>
              <a:t>In </a:t>
            </a:r>
            <a:r>
              <a:rPr lang="en-US" b="1" i="1" dirty="0" smtClean="0">
                <a:solidFill>
                  <a:srgbClr val="00FF00"/>
                </a:solidFill>
              </a:rPr>
              <a:t>An Introduction to Green Homes</a:t>
            </a:r>
            <a:r>
              <a:rPr lang="en-US" dirty="0" smtClean="0">
                <a:solidFill>
                  <a:schemeClr val="bg1"/>
                </a:solidFill>
              </a:rPr>
              <a:t> by Alan F. Simmons, SRPA, LEED AP, ©2010 by the Appraisal Institute, the author states:</a:t>
            </a:r>
          </a:p>
          <a:p>
            <a:pPr marL="0" indent="0">
              <a:spcBef>
                <a:spcPts val="0"/>
              </a:spcBef>
              <a:spcAft>
                <a:spcPts val="1200"/>
              </a:spcAft>
              <a:buNone/>
            </a:pPr>
            <a:r>
              <a:rPr lang="en-US" i="1" dirty="0" smtClean="0">
                <a:solidFill>
                  <a:schemeClr val="bg1"/>
                </a:solidFill>
              </a:rPr>
              <a:t>The benefits of a green building are probably most directly measurable through the income capitalization approach. As compared to a conventional building, a sustainable building may have</a:t>
            </a:r>
          </a:p>
          <a:p>
            <a:pPr lvl="1">
              <a:spcBef>
                <a:spcPts val="0"/>
              </a:spcBef>
              <a:spcAft>
                <a:spcPts val="1200"/>
              </a:spcAft>
            </a:pPr>
            <a:r>
              <a:rPr lang="en-US" sz="2800" i="1" dirty="0" smtClean="0">
                <a:solidFill>
                  <a:schemeClr val="bg1"/>
                </a:solidFill>
              </a:rPr>
              <a:t>Higher rents</a:t>
            </a:r>
          </a:p>
          <a:p>
            <a:pPr lvl="1">
              <a:spcBef>
                <a:spcPts val="0"/>
              </a:spcBef>
              <a:spcAft>
                <a:spcPts val="1200"/>
              </a:spcAft>
            </a:pPr>
            <a:r>
              <a:rPr lang="en-US" sz="2800" i="1" dirty="0" smtClean="0">
                <a:solidFill>
                  <a:schemeClr val="bg1"/>
                </a:solidFill>
              </a:rPr>
              <a:t>Lower vacancies</a:t>
            </a:r>
          </a:p>
          <a:p>
            <a:pPr lvl="1">
              <a:spcBef>
                <a:spcPts val="0"/>
              </a:spcBef>
              <a:spcAft>
                <a:spcPts val="1200"/>
              </a:spcAft>
            </a:pPr>
            <a:r>
              <a:rPr lang="en-US" sz="2800" i="1" dirty="0" smtClean="0">
                <a:solidFill>
                  <a:schemeClr val="bg1"/>
                </a:solidFill>
              </a:rPr>
              <a:t>Lower operating expenses</a:t>
            </a:r>
          </a:p>
          <a:p>
            <a:pPr lvl="1">
              <a:spcBef>
                <a:spcPts val="0"/>
              </a:spcBef>
              <a:spcAft>
                <a:spcPts val="1200"/>
              </a:spcAft>
            </a:pPr>
            <a:r>
              <a:rPr lang="en-US" sz="2800" i="1" dirty="0" smtClean="0">
                <a:solidFill>
                  <a:schemeClr val="bg1"/>
                </a:solidFill>
              </a:rPr>
              <a:t>Less risk</a:t>
            </a:r>
          </a:p>
          <a:p>
            <a:pPr marL="0" indent="0">
              <a:buNone/>
            </a:pPr>
            <a:r>
              <a:rPr lang="en-US" i="1" dirty="0" smtClean="0">
                <a:solidFill>
                  <a:schemeClr val="bg1"/>
                </a:solidFill>
              </a:rPr>
              <a:t>All these factors should result in a higher net income and value.</a:t>
            </a:r>
          </a:p>
        </p:txBody>
      </p:sp>
    </p:spTree>
    <p:extLst>
      <p:ext uri="{BB962C8B-B14F-4D97-AF65-F5344CB8AC3E}">
        <p14:creationId xmlns:p14="http://schemas.microsoft.com/office/powerpoint/2010/main" val="30812055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 y="-1"/>
            <a:ext cx="12145306" cy="6858001"/>
          </a:xfrm>
          <a:prstGeom prst="rect">
            <a:avLst/>
          </a:prstGeom>
        </p:spPr>
      </p:pic>
      <p:sp>
        <p:nvSpPr>
          <p:cNvPr id="4" name="TextBox 3"/>
          <p:cNvSpPr txBox="1"/>
          <p:nvPr/>
        </p:nvSpPr>
        <p:spPr>
          <a:xfrm>
            <a:off x="1484725" y="645494"/>
            <a:ext cx="1632004" cy="461665"/>
          </a:xfrm>
          <a:prstGeom prst="rect">
            <a:avLst/>
          </a:prstGeom>
          <a:noFill/>
        </p:spPr>
        <p:txBody>
          <a:bodyPr wrap="square" rtlCol="0">
            <a:spAutoFit/>
          </a:bodyPr>
          <a:lstStyle/>
          <a:p>
            <a:pPr algn="ctr"/>
            <a:r>
              <a:rPr lang="en-US" sz="2400" b="1" dirty="0">
                <a:solidFill>
                  <a:prstClr val="white"/>
                </a:solidFill>
                <a:effectLst>
                  <a:outerShdw blurRad="38100" dist="38100" dir="2700000" algn="tl">
                    <a:srgbClr val="000000">
                      <a:alpha val="43137"/>
                    </a:srgbClr>
                  </a:outerShdw>
                </a:effectLst>
              </a:rPr>
              <a:t>$</a:t>
            </a:r>
            <a:r>
              <a:rPr lang="en-US" sz="2400" b="1" dirty="0" smtClean="0">
                <a:solidFill>
                  <a:prstClr val="white"/>
                </a:solidFill>
                <a:effectLst>
                  <a:outerShdw blurRad="38100" dist="38100" dir="2700000" algn="tl">
                    <a:srgbClr val="000000">
                      <a:alpha val="43137"/>
                    </a:srgbClr>
                  </a:outerShdw>
                </a:effectLst>
              </a:rPr>
              <a:t>4,783</a:t>
            </a:r>
            <a:endParaRPr lang="en-US" sz="2400" b="1" dirty="0">
              <a:solidFill>
                <a:prstClr val="white"/>
              </a:solidFill>
              <a:effectLst>
                <a:outerShdw blurRad="38100" dist="38100" dir="2700000" algn="tl">
                  <a:srgbClr val="000000">
                    <a:alpha val="43137"/>
                  </a:srgbClr>
                </a:outerShdw>
              </a:effectLst>
            </a:endParaRPr>
          </a:p>
        </p:txBody>
      </p:sp>
      <p:sp>
        <p:nvSpPr>
          <p:cNvPr id="5" name="TextBox 4"/>
          <p:cNvSpPr txBox="1"/>
          <p:nvPr/>
        </p:nvSpPr>
        <p:spPr>
          <a:xfrm>
            <a:off x="3656827" y="645494"/>
            <a:ext cx="2660644" cy="830997"/>
          </a:xfrm>
          <a:prstGeom prst="rect">
            <a:avLst/>
          </a:prstGeom>
          <a:noFill/>
        </p:spPr>
        <p:txBody>
          <a:bodyPr wrap="square" rtlCol="0">
            <a:spAutoFit/>
          </a:bodyPr>
          <a:lstStyle/>
          <a:p>
            <a:pPr algn="ctr"/>
            <a:r>
              <a:rPr lang="en-US" sz="2400" b="1" dirty="0">
                <a:solidFill>
                  <a:srgbClr val="FFC000"/>
                </a:solidFill>
                <a:effectLst>
                  <a:outerShdw blurRad="38100" dist="38100" dir="2700000" algn="tl">
                    <a:srgbClr val="000000">
                      <a:alpha val="43137"/>
                    </a:srgbClr>
                  </a:outerShdw>
                </a:effectLst>
              </a:rPr>
              <a:t>$</a:t>
            </a:r>
            <a:r>
              <a:rPr lang="en-US" sz="2400" b="1" dirty="0" smtClean="0">
                <a:solidFill>
                  <a:srgbClr val="FFC000"/>
                </a:solidFill>
                <a:effectLst>
                  <a:outerShdw blurRad="38100" dist="38100" dir="2700000" algn="tl">
                    <a:srgbClr val="000000">
                      <a:alpha val="43137"/>
                    </a:srgbClr>
                  </a:outerShdw>
                </a:effectLst>
              </a:rPr>
              <a:t>4,190 </a:t>
            </a:r>
            <a:endParaRPr lang="en-US" sz="2400" b="1" dirty="0">
              <a:solidFill>
                <a:srgbClr val="FFC000"/>
              </a:solidFill>
              <a:effectLst>
                <a:outerShdw blurRad="38100" dist="38100" dir="2700000" algn="tl">
                  <a:srgbClr val="000000">
                    <a:alpha val="43137"/>
                  </a:srgbClr>
                </a:outerShdw>
              </a:effectLst>
            </a:endParaRPr>
          </a:p>
          <a:p>
            <a:pPr algn="ctr"/>
            <a:r>
              <a:rPr lang="en-US" sz="2400" b="1" dirty="0">
                <a:solidFill>
                  <a:srgbClr val="FFC000"/>
                </a:solidFill>
                <a:effectLst>
                  <a:outerShdw blurRad="38100" dist="38100" dir="2700000" algn="tl">
                    <a:srgbClr val="000000">
                      <a:alpha val="43137"/>
                    </a:srgbClr>
                  </a:outerShdw>
                </a:effectLst>
              </a:rPr>
              <a:t>12% less than code</a:t>
            </a:r>
          </a:p>
        </p:txBody>
      </p:sp>
      <p:sp>
        <p:nvSpPr>
          <p:cNvPr id="6" name="TextBox 5"/>
          <p:cNvSpPr txBox="1"/>
          <p:nvPr/>
        </p:nvSpPr>
        <p:spPr>
          <a:xfrm>
            <a:off x="6453705" y="645494"/>
            <a:ext cx="2655909" cy="830997"/>
          </a:xfrm>
          <a:prstGeom prst="rect">
            <a:avLst/>
          </a:prstGeom>
          <a:noFill/>
        </p:spPr>
        <p:txBody>
          <a:bodyPr wrap="square" rtlCol="0">
            <a:spAutoFit/>
          </a:bodyPr>
          <a:lstStyle/>
          <a:p>
            <a:pPr algn="ctr"/>
            <a:r>
              <a:rPr lang="en-US" sz="2400" b="1" dirty="0">
                <a:solidFill>
                  <a:srgbClr val="89F4FF"/>
                </a:solidFill>
                <a:effectLst>
                  <a:outerShdw blurRad="38100" dist="38100" dir="2700000" algn="tl">
                    <a:srgbClr val="000000">
                      <a:alpha val="43137"/>
                    </a:srgbClr>
                  </a:outerShdw>
                </a:effectLst>
              </a:rPr>
              <a:t>$</a:t>
            </a:r>
            <a:r>
              <a:rPr lang="en-US" sz="2400" b="1" dirty="0" smtClean="0">
                <a:solidFill>
                  <a:srgbClr val="89F4FF"/>
                </a:solidFill>
                <a:effectLst>
                  <a:outerShdw blurRad="38100" dist="38100" dir="2700000" algn="tl">
                    <a:srgbClr val="000000">
                      <a:alpha val="43137"/>
                    </a:srgbClr>
                  </a:outerShdw>
                </a:effectLst>
              </a:rPr>
              <a:t>3,904</a:t>
            </a:r>
            <a:endParaRPr lang="en-US" sz="2400" b="1" dirty="0">
              <a:solidFill>
                <a:srgbClr val="89F4FF"/>
              </a:solidFill>
              <a:effectLst>
                <a:outerShdw blurRad="38100" dist="38100" dir="2700000" algn="tl">
                  <a:srgbClr val="000000">
                    <a:alpha val="43137"/>
                  </a:srgbClr>
                </a:outerShdw>
              </a:effectLst>
            </a:endParaRPr>
          </a:p>
          <a:p>
            <a:pPr algn="ctr"/>
            <a:r>
              <a:rPr lang="en-US" sz="2400" b="1" dirty="0">
                <a:solidFill>
                  <a:srgbClr val="89F4FF"/>
                </a:solidFill>
                <a:effectLst>
                  <a:outerShdw blurRad="38100" dist="38100" dir="2700000" algn="tl">
                    <a:srgbClr val="000000">
                      <a:alpha val="43137"/>
                    </a:srgbClr>
                  </a:outerShdw>
                </a:effectLst>
              </a:rPr>
              <a:t>18% less than code</a:t>
            </a:r>
          </a:p>
        </p:txBody>
      </p:sp>
      <p:sp>
        <p:nvSpPr>
          <p:cNvPr id="7" name="TextBox 6"/>
          <p:cNvSpPr txBox="1"/>
          <p:nvPr/>
        </p:nvSpPr>
        <p:spPr>
          <a:xfrm>
            <a:off x="9097652" y="2645900"/>
            <a:ext cx="2889816" cy="830997"/>
          </a:xfrm>
          <a:prstGeom prst="rect">
            <a:avLst/>
          </a:prstGeom>
          <a:noFill/>
        </p:spPr>
        <p:txBody>
          <a:bodyPr wrap="square" rtlCol="0">
            <a:spAutoFit/>
          </a:bodyPr>
          <a:lstStyle/>
          <a:p>
            <a:pPr algn="ctr"/>
            <a:r>
              <a:rPr lang="en-US" sz="2400" b="1" dirty="0">
                <a:solidFill>
                  <a:srgbClr val="99FF33"/>
                </a:solidFill>
                <a:effectLst>
                  <a:outerShdw blurRad="38100" dist="38100" dir="2700000" algn="tl">
                    <a:srgbClr val="000000">
                      <a:alpha val="43137"/>
                    </a:srgbClr>
                  </a:outerShdw>
                </a:effectLst>
              </a:rPr>
              <a:t>$</a:t>
            </a:r>
            <a:r>
              <a:rPr lang="en-US" sz="2400" b="1" dirty="0" smtClean="0">
                <a:solidFill>
                  <a:srgbClr val="99FF33"/>
                </a:solidFill>
                <a:effectLst>
                  <a:outerShdw blurRad="38100" dist="38100" dir="2700000" algn="tl">
                    <a:srgbClr val="000000">
                      <a:alpha val="43137"/>
                    </a:srgbClr>
                  </a:outerShdw>
                </a:effectLst>
              </a:rPr>
              <a:t>1,739</a:t>
            </a:r>
            <a:endParaRPr lang="en-US" sz="2400" b="1" dirty="0">
              <a:solidFill>
                <a:srgbClr val="99FF33"/>
              </a:solidFill>
              <a:effectLst>
                <a:outerShdw blurRad="38100" dist="38100" dir="2700000" algn="tl">
                  <a:srgbClr val="000000">
                    <a:alpha val="43137"/>
                  </a:srgbClr>
                </a:outerShdw>
              </a:effectLst>
            </a:endParaRPr>
          </a:p>
          <a:p>
            <a:pPr algn="ctr"/>
            <a:r>
              <a:rPr lang="en-US" sz="2400" b="1" dirty="0" smtClean="0">
                <a:solidFill>
                  <a:srgbClr val="99FF33"/>
                </a:solidFill>
                <a:effectLst>
                  <a:outerShdw blurRad="38100" dist="38100" dir="2700000" algn="tl">
                    <a:srgbClr val="000000">
                      <a:alpha val="43137"/>
                    </a:srgbClr>
                  </a:outerShdw>
                </a:effectLst>
              </a:rPr>
              <a:t>64% </a:t>
            </a:r>
            <a:r>
              <a:rPr lang="en-US" sz="2400" b="1" dirty="0">
                <a:solidFill>
                  <a:srgbClr val="99FF33"/>
                </a:solidFill>
                <a:effectLst>
                  <a:outerShdw blurRad="38100" dist="38100" dir="2700000" algn="tl">
                    <a:srgbClr val="000000">
                      <a:alpha val="43137"/>
                    </a:srgbClr>
                  </a:outerShdw>
                </a:effectLst>
              </a:rPr>
              <a:t>less than code</a:t>
            </a:r>
          </a:p>
        </p:txBody>
      </p:sp>
      <p:sp>
        <p:nvSpPr>
          <p:cNvPr id="8" name="TextBox 7"/>
          <p:cNvSpPr txBox="1"/>
          <p:nvPr/>
        </p:nvSpPr>
        <p:spPr>
          <a:xfrm>
            <a:off x="3718963" y="1382647"/>
            <a:ext cx="2660644" cy="461665"/>
          </a:xfrm>
          <a:prstGeom prst="rect">
            <a:avLst/>
          </a:prstGeom>
          <a:noFill/>
        </p:spPr>
        <p:txBody>
          <a:bodyPr wrap="square" rtlCol="0">
            <a:spAutoFit/>
          </a:bodyPr>
          <a:lstStyle/>
          <a:p>
            <a:pPr algn="ctr"/>
            <a:r>
              <a:rPr lang="en-US" sz="2400" b="1" dirty="0" smtClean="0">
                <a:solidFill>
                  <a:srgbClr val="FFC000"/>
                </a:solidFill>
                <a:effectLst>
                  <a:outerShdw blurRad="38100" dist="38100" dir="2700000" algn="tl">
                    <a:srgbClr val="000000">
                      <a:alpha val="43137"/>
                    </a:srgbClr>
                  </a:outerShdw>
                </a:effectLst>
              </a:rPr>
              <a:t>$593 </a:t>
            </a:r>
            <a:r>
              <a:rPr lang="en-US" sz="2400" b="1" dirty="0">
                <a:solidFill>
                  <a:srgbClr val="FFC000"/>
                </a:solidFill>
                <a:effectLst>
                  <a:outerShdw blurRad="38100" dist="38100" dir="2700000" algn="tl">
                    <a:srgbClr val="000000">
                      <a:alpha val="43137"/>
                    </a:srgbClr>
                  </a:outerShdw>
                </a:effectLst>
              </a:rPr>
              <a:t>savings</a:t>
            </a:r>
          </a:p>
        </p:txBody>
      </p:sp>
      <p:sp>
        <p:nvSpPr>
          <p:cNvPr id="9" name="TextBox 8"/>
          <p:cNvSpPr txBox="1"/>
          <p:nvPr/>
        </p:nvSpPr>
        <p:spPr>
          <a:xfrm>
            <a:off x="6441743" y="1401289"/>
            <a:ext cx="2660644" cy="461665"/>
          </a:xfrm>
          <a:prstGeom prst="rect">
            <a:avLst/>
          </a:prstGeom>
          <a:noFill/>
        </p:spPr>
        <p:txBody>
          <a:bodyPr wrap="square" rtlCol="0">
            <a:spAutoFit/>
          </a:bodyPr>
          <a:lstStyle/>
          <a:p>
            <a:pPr algn="ctr"/>
            <a:r>
              <a:rPr lang="en-US" sz="2400" b="1" dirty="0">
                <a:solidFill>
                  <a:srgbClr val="89F4FF"/>
                </a:solidFill>
                <a:effectLst>
                  <a:outerShdw blurRad="38100" dist="38100" dir="2700000" algn="tl">
                    <a:srgbClr val="000000">
                      <a:alpha val="43137"/>
                    </a:srgbClr>
                  </a:outerShdw>
                </a:effectLst>
              </a:rPr>
              <a:t>$</a:t>
            </a:r>
            <a:r>
              <a:rPr lang="en-US" sz="2400" b="1" dirty="0" smtClean="0">
                <a:solidFill>
                  <a:srgbClr val="89F4FF"/>
                </a:solidFill>
                <a:effectLst>
                  <a:outerShdw blurRad="38100" dist="38100" dir="2700000" algn="tl">
                    <a:srgbClr val="000000">
                      <a:alpha val="43137"/>
                    </a:srgbClr>
                  </a:outerShdw>
                </a:effectLst>
              </a:rPr>
              <a:t>879 </a:t>
            </a:r>
            <a:r>
              <a:rPr lang="en-US" sz="2400" b="1" dirty="0">
                <a:solidFill>
                  <a:srgbClr val="89F4FF"/>
                </a:solidFill>
                <a:effectLst>
                  <a:outerShdw blurRad="38100" dist="38100" dir="2700000" algn="tl">
                    <a:srgbClr val="000000">
                      <a:alpha val="43137"/>
                    </a:srgbClr>
                  </a:outerShdw>
                </a:effectLst>
              </a:rPr>
              <a:t>savings</a:t>
            </a:r>
          </a:p>
        </p:txBody>
      </p:sp>
      <p:sp>
        <p:nvSpPr>
          <p:cNvPr id="10" name="TextBox 9"/>
          <p:cNvSpPr txBox="1"/>
          <p:nvPr/>
        </p:nvSpPr>
        <p:spPr>
          <a:xfrm>
            <a:off x="9212238" y="3380040"/>
            <a:ext cx="2660644" cy="461665"/>
          </a:xfrm>
          <a:prstGeom prst="rect">
            <a:avLst/>
          </a:prstGeom>
          <a:noFill/>
        </p:spPr>
        <p:txBody>
          <a:bodyPr wrap="square" rtlCol="0">
            <a:spAutoFit/>
          </a:bodyPr>
          <a:lstStyle/>
          <a:p>
            <a:pPr algn="ctr"/>
            <a:r>
              <a:rPr lang="en-US" sz="2400" b="1" dirty="0" smtClean="0">
                <a:solidFill>
                  <a:srgbClr val="99FF33"/>
                </a:solidFill>
                <a:effectLst>
                  <a:outerShdw blurRad="38100" dist="38100" dir="2700000" algn="tl">
                    <a:srgbClr val="000000">
                      <a:alpha val="43137"/>
                    </a:srgbClr>
                  </a:outerShdw>
                </a:effectLst>
              </a:rPr>
              <a:t>$3,044 </a:t>
            </a:r>
            <a:r>
              <a:rPr lang="en-US" sz="2400" b="1" dirty="0">
                <a:solidFill>
                  <a:srgbClr val="99FF33"/>
                </a:solidFill>
                <a:effectLst>
                  <a:outerShdw blurRad="38100" dist="38100" dir="2700000" algn="tl">
                    <a:srgbClr val="000000">
                      <a:alpha val="43137"/>
                    </a:srgbClr>
                  </a:outerShdw>
                </a:effectLst>
              </a:rPr>
              <a:t>savings</a:t>
            </a:r>
          </a:p>
        </p:txBody>
      </p:sp>
    </p:spTree>
    <p:extLst>
      <p:ext uri="{BB962C8B-B14F-4D97-AF65-F5344CB8AC3E}">
        <p14:creationId xmlns:p14="http://schemas.microsoft.com/office/powerpoint/2010/main" val="3589999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0"/>
          <p:cNvGraphicFramePr>
            <a:graphicFrameLocks noChangeAspect="1"/>
          </p:cNvGraphicFramePr>
          <p:nvPr>
            <p:extLst>
              <p:ext uri="{D42A27DB-BD31-4B8C-83A1-F6EECF244321}">
                <p14:modId xmlns:p14="http://schemas.microsoft.com/office/powerpoint/2010/main" val="3126575065"/>
              </p:ext>
            </p:extLst>
          </p:nvPr>
        </p:nvGraphicFramePr>
        <p:xfrm>
          <a:off x="282575" y="85725"/>
          <a:ext cx="11617325" cy="6772275"/>
        </p:xfrm>
        <a:graphic>
          <a:graphicData uri="http://schemas.openxmlformats.org/presentationml/2006/ole">
            <mc:AlternateContent xmlns:mc="http://schemas.openxmlformats.org/markup-compatibility/2006">
              <mc:Choice xmlns:v="urn:schemas-microsoft-com:vml" Requires="v">
                <p:oleObj spid="_x0000_s3122" name="Worksheet" r:id="rId4" imgW="6172260" imgH="3943278" progId="Excel.Sheet.8">
                  <p:embed/>
                </p:oleObj>
              </mc:Choice>
              <mc:Fallback>
                <p:oleObj name="Worksheet" r:id="rId4" imgW="6172260" imgH="3943278" progId="Excel.Sheet.8">
                  <p:embed/>
                  <p:pic>
                    <p:nvPicPr>
                      <p:cNvPr id="0" name=""/>
                      <p:cNvPicPr>
                        <a:picLocks noChangeAspect="1" noChangeArrowheads="1"/>
                      </p:cNvPicPr>
                      <p:nvPr/>
                    </p:nvPicPr>
                    <p:blipFill>
                      <a:blip r:embed="rId5"/>
                      <a:srcRect/>
                      <a:stretch>
                        <a:fillRect/>
                      </a:stretch>
                    </p:blipFill>
                    <p:spPr bwMode="auto">
                      <a:xfrm>
                        <a:off x="282575" y="85725"/>
                        <a:ext cx="11617325" cy="6772275"/>
                      </a:xfrm>
                      <a:prstGeom prst="rect">
                        <a:avLst/>
                      </a:prstGeom>
                      <a:noFill/>
                      <a:ln>
                        <a:noFill/>
                      </a:ln>
                      <a:effectLst/>
                      <a:extLst/>
                    </p:spPr>
                  </p:pic>
                </p:oleObj>
              </mc:Fallback>
            </mc:AlternateContent>
          </a:graphicData>
        </a:graphic>
      </p:graphicFrame>
      <p:sp>
        <p:nvSpPr>
          <p:cNvPr id="4101" name="Oval 7"/>
          <p:cNvSpPr>
            <a:spLocks noChangeArrowheads="1"/>
          </p:cNvSpPr>
          <p:nvPr/>
        </p:nvSpPr>
        <p:spPr bwMode="auto">
          <a:xfrm>
            <a:off x="10210800" y="5096595"/>
            <a:ext cx="990600" cy="430146"/>
          </a:xfrm>
          <a:prstGeom prst="ellipse">
            <a:avLst/>
          </a:prstGeom>
          <a:noFill/>
          <a:ln w="63500">
            <a:solidFill>
              <a:srgbClr val="FFFF00"/>
            </a:solidFill>
            <a:round/>
            <a:headEnd/>
            <a:tailEnd/>
          </a:ln>
        </p:spPr>
        <p:txBody>
          <a:bodyPr wrap="none" anchor="ctr"/>
          <a:lstStyle/>
          <a:p>
            <a:endParaRPr lang="en-US">
              <a:solidFill>
                <a:prstClr val="black"/>
              </a:solidFill>
            </a:endParaRPr>
          </a:p>
        </p:txBody>
      </p:sp>
      <p:sp>
        <p:nvSpPr>
          <p:cNvPr id="4102" name="TextBox 4"/>
          <p:cNvSpPr txBox="1">
            <a:spLocks noChangeArrowheads="1"/>
          </p:cNvSpPr>
          <p:nvPr/>
        </p:nvSpPr>
        <p:spPr bwMode="auto">
          <a:xfrm>
            <a:off x="9939617" y="3164167"/>
            <a:ext cx="1524000" cy="369888"/>
          </a:xfrm>
          <a:prstGeom prst="rect">
            <a:avLst/>
          </a:prstGeom>
          <a:noFill/>
          <a:ln w="9525">
            <a:noFill/>
            <a:miter lim="800000"/>
            <a:headEnd/>
            <a:tailEnd/>
          </a:ln>
        </p:spPr>
        <p:txBody>
          <a:bodyPr>
            <a:spAutoFit/>
          </a:bodyPr>
          <a:lstStyle/>
          <a:p>
            <a:pPr algn="ctr"/>
            <a:r>
              <a:rPr lang="en-US" b="1" u="sng" dirty="0">
                <a:solidFill>
                  <a:prstClr val="white"/>
                </a:solidFill>
              </a:rPr>
              <a:t>Savings</a:t>
            </a:r>
          </a:p>
        </p:txBody>
      </p:sp>
      <p:sp>
        <p:nvSpPr>
          <p:cNvPr id="4103" name="TextBox 5"/>
          <p:cNvSpPr txBox="1">
            <a:spLocks noChangeArrowheads="1"/>
          </p:cNvSpPr>
          <p:nvPr/>
        </p:nvSpPr>
        <p:spPr bwMode="auto">
          <a:xfrm>
            <a:off x="9939617" y="4367946"/>
            <a:ext cx="1524000" cy="369888"/>
          </a:xfrm>
          <a:prstGeom prst="rect">
            <a:avLst/>
          </a:prstGeom>
          <a:noFill/>
          <a:ln w="9525">
            <a:noFill/>
            <a:miter lim="800000"/>
            <a:headEnd/>
            <a:tailEnd/>
          </a:ln>
        </p:spPr>
        <p:txBody>
          <a:bodyPr>
            <a:spAutoFit/>
          </a:bodyPr>
          <a:lstStyle/>
          <a:p>
            <a:pPr algn="ctr"/>
            <a:r>
              <a:rPr lang="en-US" b="1" u="sng" dirty="0">
                <a:solidFill>
                  <a:prstClr val="white"/>
                </a:solidFill>
              </a:rPr>
              <a:t>Savings</a:t>
            </a:r>
          </a:p>
        </p:txBody>
      </p:sp>
      <p:sp>
        <p:nvSpPr>
          <p:cNvPr id="4104" name="TextBox 6"/>
          <p:cNvSpPr txBox="1">
            <a:spLocks noChangeArrowheads="1"/>
          </p:cNvSpPr>
          <p:nvPr/>
        </p:nvSpPr>
        <p:spPr bwMode="auto">
          <a:xfrm>
            <a:off x="9711017" y="1286155"/>
            <a:ext cx="1752600" cy="369888"/>
          </a:xfrm>
          <a:prstGeom prst="rect">
            <a:avLst/>
          </a:prstGeom>
          <a:noFill/>
          <a:ln w="9525">
            <a:noFill/>
            <a:miter lim="800000"/>
            <a:headEnd/>
            <a:tailEnd/>
          </a:ln>
        </p:spPr>
        <p:txBody>
          <a:bodyPr>
            <a:spAutoFit/>
          </a:bodyPr>
          <a:lstStyle/>
          <a:p>
            <a:pPr algn="ctr"/>
            <a:r>
              <a:rPr lang="en-US" b="1" u="sng" dirty="0">
                <a:solidFill>
                  <a:prstClr val="white"/>
                </a:solidFill>
              </a:rPr>
              <a:t>Increased Cost</a:t>
            </a:r>
          </a:p>
        </p:txBody>
      </p:sp>
      <p:sp>
        <p:nvSpPr>
          <p:cNvPr id="2" name="Rounded Rectangle 1"/>
          <p:cNvSpPr/>
          <p:nvPr/>
        </p:nvSpPr>
        <p:spPr>
          <a:xfrm>
            <a:off x="10058400" y="1656042"/>
            <a:ext cx="1143000" cy="358761"/>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573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b="1" dirty="0">
                <a:solidFill>
                  <a:srgbClr val="66FF33"/>
                </a:solidFill>
              </a:rPr>
              <a:t>Income Capitalization Approach</a:t>
            </a:r>
            <a:endParaRPr lang="en-US" dirty="0"/>
          </a:p>
        </p:txBody>
      </p:sp>
      <p:sp>
        <p:nvSpPr>
          <p:cNvPr id="3" name="Content Placeholder 2"/>
          <p:cNvSpPr>
            <a:spLocks noGrp="1"/>
          </p:cNvSpPr>
          <p:nvPr>
            <p:ph idx="1"/>
          </p:nvPr>
        </p:nvSpPr>
        <p:spPr>
          <a:xfrm>
            <a:off x="838200" y="1034984"/>
            <a:ext cx="10795782" cy="5629052"/>
          </a:xfrm>
        </p:spPr>
        <p:txBody>
          <a:bodyPr>
            <a:normAutofit lnSpcReduction="10000"/>
          </a:bodyPr>
          <a:lstStyle/>
          <a:p>
            <a:pPr marL="0" indent="0">
              <a:buNone/>
            </a:pPr>
            <a:r>
              <a:rPr lang="en-US" dirty="0" smtClean="0">
                <a:solidFill>
                  <a:schemeClr val="bg1"/>
                </a:solidFill>
              </a:rPr>
              <a:t>For some reason the appraisal industry doesn’t recognize that an energy-efficient home that creates a positive monthly cash flow is generating a revenue stream?</a:t>
            </a:r>
          </a:p>
          <a:p>
            <a:pPr marL="0" lvl="0" indent="0">
              <a:buNone/>
            </a:pPr>
            <a:endParaRPr lang="en-US" i="1" dirty="0" smtClean="0">
              <a:solidFill>
                <a:prstClr val="white"/>
              </a:solidFill>
            </a:endParaRPr>
          </a:p>
          <a:p>
            <a:pPr marL="0" lvl="0" indent="0">
              <a:buNone/>
            </a:pPr>
            <a:endParaRPr lang="en-US" i="1" dirty="0">
              <a:solidFill>
                <a:prstClr val="white"/>
              </a:solidFill>
            </a:endParaRPr>
          </a:p>
          <a:p>
            <a:pPr marL="0" lvl="0" indent="0">
              <a:buNone/>
            </a:pPr>
            <a:endParaRPr lang="en-US" i="1" dirty="0" smtClean="0">
              <a:solidFill>
                <a:prstClr val="white"/>
              </a:solidFill>
            </a:endParaRPr>
          </a:p>
          <a:p>
            <a:pPr marL="0" lvl="0" indent="0">
              <a:buNone/>
            </a:pPr>
            <a:endParaRPr lang="en-US" i="1" dirty="0" smtClean="0">
              <a:solidFill>
                <a:prstClr val="white"/>
              </a:solidFill>
            </a:endParaRPr>
          </a:p>
          <a:p>
            <a:pPr marL="0" lvl="0" indent="0">
              <a:buNone/>
            </a:pPr>
            <a:endParaRPr lang="en-US" i="1" dirty="0">
              <a:solidFill>
                <a:prstClr val="white"/>
              </a:solidFill>
            </a:endParaRPr>
          </a:p>
          <a:p>
            <a:pPr marL="0" lvl="0" indent="0">
              <a:buNone/>
            </a:pPr>
            <a:endParaRPr lang="en-US" i="1" dirty="0" smtClean="0">
              <a:solidFill>
                <a:prstClr val="white"/>
              </a:solidFill>
            </a:endParaRPr>
          </a:p>
          <a:p>
            <a:pPr marL="0" lvl="0" indent="0">
              <a:spcBef>
                <a:spcPts val="0"/>
              </a:spcBef>
              <a:buNone/>
            </a:pPr>
            <a:endParaRPr lang="en-US" i="1" dirty="0" smtClean="0">
              <a:solidFill>
                <a:prstClr val="white"/>
              </a:solidFill>
            </a:endParaRPr>
          </a:p>
          <a:p>
            <a:pPr marL="0" lvl="0" indent="0">
              <a:spcBef>
                <a:spcPts val="0"/>
              </a:spcBef>
              <a:buNone/>
            </a:pPr>
            <a:endParaRPr lang="en-US" i="1" dirty="0" smtClean="0">
              <a:solidFill>
                <a:prstClr val="white"/>
              </a:solidFill>
            </a:endParaRPr>
          </a:p>
          <a:p>
            <a:pPr marL="0" lvl="0" indent="0">
              <a:spcBef>
                <a:spcPts val="0"/>
              </a:spcBef>
              <a:buNone/>
            </a:pPr>
            <a:r>
              <a:rPr lang="en-US" i="1" dirty="0" smtClean="0">
                <a:solidFill>
                  <a:prstClr val="white"/>
                </a:solidFill>
              </a:rPr>
              <a:t>“The </a:t>
            </a:r>
            <a:r>
              <a:rPr lang="en-US" i="1" dirty="0">
                <a:solidFill>
                  <a:prstClr val="white"/>
                </a:solidFill>
              </a:rPr>
              <a:t>benefits of a green building are probably most directly measurable through the income capitalization approach</a:t>
            </a:r>
            <a:r>
              <a:rPr lang="en-US" i="1" dirty="0" smtClean="0">
                <a:solidFill>
                  <a:prstClr val="white"/>
                </a:solidFill>
              </a:rPr>
              <a:t>.” </a:t>
            </a:r>
            <a:r>
              <a:rPr lang="en-US" sz="2400" b="1" i="1" dirty="0">
                <a:solidFill>
                  <a:srgbClr val="00FF00"/>
                </a:solidFill>
              </a:rPr>
              <a:t>An Introduction to Green Homes</a:t>
            </a:r>
            <a:r>
              <a:rPr lang="en-US" sz="2400" dirty="0">
                <a:solidFill>
                  <a:schemeClr val="bg1"/>
                </a:solidFill>
              </a:rPr>
              <a:t> by Alan F. Simmons, SRPA, LEED AP</a:t>
            </a:r>
            <a:endParaRPr lang="en-US" sz="2400" i="1" dirty="0">
              <a:solidFill>
                <a:prstClr val="white"/>
              </a:solidFill>
            </a:endParaRPr>
          </a:p>
        </p:txBody>
      </p:sp>
      <p:pic>
        <p:nvPicPr>
          <p:cNvPr id="10" name="Picture 9"/>
          <p:cNvPicPr>
            <a:picLocks noChangeAspect="1"/>
          </p:cNvPicPr>
          <p:nvPr/>
        </p:nvPicPr>
        <p:blipFill>
          <a:blip r:embed="rId2"/>
          <a:stretch>
            <a:fillRect/>
          </a:stretch>
        </p:blipFill>
        <p:spPr>
          <a:xfrm>
            <a:off x="1565564" y="2503036"/>
            <a:ext cx="4440157" cy="2775098"/>
          </a:xfrm>
          <a:prstGeom prst="rect">
            <a:avLst/>
          </a:prstGeom>
        </p:spPr>
      </p:pic>
      <p:pic>
        <p:nvPicPr>
          <p:cNvPr id="11" name="Picture 10"/>
          <p:cNvPicPr>
            <a:picLocks noChangeAspect="1"/>
          </p:cNvPicPr>
          <p:nvPr/>
        </p:nvPicPr>
        <p:blipFill>
          <a:blip r:embed="rId3"/>
          <a:stretch>
            <a:fillRect/>
          </a:stretch>
        </p:blipFill>
        <p:spPr>
          <a:xfrm>
            <a:off x="6190946" y="2485239"/>
            <a:ext cx="4810429" cy="2797902"/>
          </a:xfrm>
          <a:prstGeom prst="rect">
            <a:avLst/>
          </a:prstGeom>
        </p:spPr>
      </p:pic>
    </p:spTree>
    <p:extLst>
      <p:ext uri="{BB962C8B-B14F-4D97-AF65-F5344CB8AC3E}">
        <p14:creationId xmlns:p14="http://schemas.microsoft.com/office/powerpoint/2010/main" val="2905223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626" y="0"/>
            <a:ext cx="11072585" cy="1325563"/>
          </a:xfrm>
        </p:spPr>
        <p:txBody>
          <a:bodyPr/>
          <a:lstStyle/>
          <a:p>
            <a:r>
              <a:rPr lang="en-US" b="1" dirty="0" smtClean="0">
                <a:solidFill>
                  <a:srgbClr val="66FF33"/>
                </a:solidFill>
              </a:rPr>
              <a:t>Mandating the Income </a:t>
            </a:r>
            <a:r>
              <a:rPr lang="en-US" b="1" dirty="0">
                <a:solidFill>
                  <a:srgbClr val="66FF33"/>
                </a:solidFill>
              </a:rPr>
              <a:t>Capitalization </a:t>
            </a:r>
            <a:r>
              <a:rPr lang="en-US" b="1" dirty="0" smtClean="0">
                <a:solidFill>
                  <a:srgbClr val="66FF33"/>
                </a:solidFill>
              </a:rPr>
              <a:t>Approach?</a:t>
            </a:r>
            <a:endParaRPr lang="en-US" dirty="0"/>
          </a:p>
        </p:txBody>
      </p:sp>
      <p:sp>
        <p:nvSpPr>
          <p:cNvPr id="5" name="TextBox 4"/>
          <p:cNvSpPr txBox="1"/>
          <p:nvPr/>
        </p:nvSpPr>
        <p:spPr>
          <a:xfrm>
            <a:off x="303627" y="1012876"/>
            <a:ext cx="11625777" cy="523220"/>
          </a:xfrm>
          <a:prstGeom prst="rect">
            <a:avLst/>
          </a:prstGeom>
          <a:noFill/>
        </p:spPr>
        <p:txBody>
          <a:bodyPr wrap="square" rtlCol="0">
            <a:spAutoFit/>
          </a:bodyPr>
          <a:lstStyle/>
          <a:p>
            <a:r>
              <a:rPr lang="en-US" sz="2800" b="1" i="1" dirty="0" smtClean="0">
                <a:solidFill>
                  <a:schemeClr val="bg1"/>
                </a:solidFill>
              </a:rPr>
              <a:t>Sensible Accounting to Value Act of 2013 </a:t>
            </a:r>
            <a:r>
              <a:rPr lang="en-US" sz="2800" b="1" dirty="0" smtClean="0">
                <a:solidFill>
                  <a:schemeClr val="bg1"/>
                </a:solidFill>
              </a:rPr>
              <a:t>(</a:t>
            </a:r>
            <a:r>
              <a:rPr lang="en-US" sz="2700" b="1" dirty="0" smtClean="0">
                <a:solidFill>
                  <a:schemeClr val="bg1"/>
                </a:solidFill>
              </a:rPr>
              <a:t>SAVE Act</a:t>
            </a:r>
            <a:r>
              <a:rPr lang="en-US" sz="2700" b="1" dirty="0" smtClean="0">
                <a:solidFill>
                  <a:schemeClr val="bg1"/>
                </a:solidFill>
              </a:rPr>
              <a:t>):</a:t>
            </a:r>
            <a:endParaRPr lang="en-US" sz="2700" b="1" dirty="0" smtClean="0">
              <a:solidFill>
                <a:schemeClr val="bg1"/>
              </a:solidFill>
            </a:endParaRPr>
          </a:p>
        </p:txBody>
      </p:sp>
      <p:pic>
        <p:nvPicPr>
          <p:cNvPr id="8" name="Picture 7"/>
          <p:cNvPicPr>
            <a:picLocks noChangeAspect="1"/>
          </p:cNvPicPr>
          <p:nvPr/>
        </p:nvPicPr>
        <p:blipFill>
          <a:blip r:embed="rId2"/>
          <a:stretch>
            <a:fillRect/>
          </a:stretch>
        </p:blipFill>
        <p:spPr>
          <a:xfrm>
            <a:off x="2073769" y="1822878"/>
            <a:ext cx="8085491" cy="4186494"/>
          </a:xfrm>
          <a:prstGeom prst="rect">
            <a:avLst/>
          </a:prstGeom>
        </p:spPr>
      </p:pic>
    </p:spTree>
    <p:extLst>
      <p:ext uri="{BB962C8B-B14F-4D97-AF65-F5344CB8AC3E}">
        <p14:creationId xmlns:p14="http://schemas.microsoft.com/office/powerpoint/2010/main" val="41624382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626" y="0"/>
            <a:ext cx="11072585" cy="1325563"/>
          </a:xfrm>
        </p:spPr>
        <p:txBody>
          <a:bodyPr/>
          <a:lstStyle/>
          <a:p>
            <a:r>
              <a:rPr lang="en-US" b="1" dirty="0" smtClean="0">
                <a:solidFill>
                  <a:srgbClr val="66FF33"/>
                </a:solidFill>
              </a:rPr>
              <a:t>Mandating the Income </a:t>
            </a:r>
            <a:r>
              <a:rPr lang="en-US" b="1" dirty="0">
                <a:solidFill>
                  <a:srgbClr val="66FF33"/>
                </a:solidFill>
              </a:rPr>
              <a:t>Capitalization </a:t>
            </a:r>
            <a:r>
              <a:rPr lang="en-US" b="1" dirty="0" smtClean="0">
                <a:solidFill>
                  <a:srgbClr val="66FF33"/>
                </a:solidFill>
              </a:rPr>
              <a:t>Approach?</a:t>
            </a:r>
            <a:endParaRPr lang="en-US" dirty="0"/>
          </a:p>
        </p:txBody>
      </p:sp>
      <p:sp>
        <p:nvSpPr>
          <p:cNvPr id="5" name="TextBox 4"/>
          <p:cNvSpPr txBox="1"/>
          <p:nvPr/>
        </p:nvSpPr>
        <p:spPr>
          <a:xfrm>
            <a:off x="303627" y="1012876"/>
            <a:ext cx="11625777" cy="5493812"/>
          </a:xfrm>
          <a:prstGeom prst="rect">
            <a:avLst/>
          </a:prstGeom>
          <a:noFill/>
        </p:spPr>
        <p:txBody>
          <a:bodyPr wrap="square" rtlCol="0">
            <a:spAutoFit/>
          </a:bodyPr>
          <a:lstStyle/>
          <a:p>
            <a:r>
              <a:rPr lang="en-US" sz="2800" b="1" i="1" dirty="0" smtClean="0">
                <a:solidFill>
                  <a:schemeClr val="bg1"/>
                </a:solidFill>
              </a:rPr>
              <a:t>Sensible Accounting to Value Act of 2013 </a:t>
            </a:r>
            <a:r>
              <a:rPr lang="en-US" sz="2800" b="1" dirty="0" smtClean="0">
                <a:solidFill>
                  <a:schemeClr val="bg1"/>
                </a:solidFill>
              </a:rPr>
              <a:t>(</a:t>
            </a:r>
            <a:r>
              <a:rPr lang="en-US" sz="2700" b="1" dirty="0" smtClean="0">
                <a:solidFill>
                  <a:schemeClr val="bg1"/>
                </a:solidFill>
              </a:rPr>
              <a:t>SAVE Act):</a:t>
            </a:r>
          </a:p>
          <a:p>
            <a:pPr marL="457200" indent="-457200">
              <a:buFont typeface="Arial" panose="020B0604020202020204" pitchFamily="34" charset="0"/>
              <a:buChar char="•"/>
            </a:pPr>
            <a:r>
              <a:rPr lang="en-US" sz="2700" dirty="0" smtClean="0">
                <a:solidFill>
                  <a:schemeClr val="bg1"/>
                </a:solidFill>
              </a:rPr>
              <a:t>For </a:t>
            </a:r>
            <a:r>
              <a:rPr lang="en-US" sz="2700" dirty="0">
                <a:solidFill>
                  <a:schemeClr val="bg1"/>
                </a:solidFill>
              </a:rPr>
              <a:t>homes with HERS </a:t>
            </a:r>
            <a:r>
              <a:rPr lang="en-US" sz="2700" dirty="0" smtClean="0">
                <a:solidFill>
                  <a:schemeClr val="bg1"/>
                </a:solidFill>
              </a:rPr>
              <a:t>ratings, </a:t>
            </a:r>
            <a:r>
              <a:rPr lang="en-US" sz="2700" dirty="0">
                <a:solidFill>
                  <a:schemeClr val="bg1"/>
                </a:solidFill>
              </a:rPr>
              <a:t>the loan underwriter would be required to add the projected </a:t>
            </a:r>
            <a:r>
              <a:rPr lang="en-US" sz="2700" dirty="0" smtClean="0">
                <a:solidFill>
                  <a:schemeClr val="bg1"/>
                </a:solidFill>
              </a:rPr>
              <a:t>energy</a:t>
            </a:r>
            <a:r>
              <a:rPr lang="en-US" sz="2700" dirty="0">
                <a:solidFill>
                  <a:schemeClr val="bg1"/>
                </a:solidFill>
              </a:rPr>
              <a:t> </a:t>
            </a:r>
            <a:r>
              <a:rPr lang="en-US" sz="2700" i="1" dirty="0">
                <a:solidFill>
                  <a:schemeClr val="bg1"/>
                </a:solidFill>
              </a:rPr>
              <a:t>savings</a:t>
            </a:r>
            <a:r>
              <a:rPr lang="en-US" sz="2700" dirty="0">
                <a:solidFill>
                  <a:schemeClr val="bg1"/>
                </a:solidFill>
              </a:rPr>
              <a:t> to the homeowner’s income when conducting a debt-to-income analysis. </a:t>
            </a:r>
            <a:endParaRPr lang="en-US" sz="2700" dirty="0" smtClean="0">
              <a:solidFill>
                <a:schemeClr val="bg1"/>
              </a:solidFill>
            </a:endParaRPr>
          </a:p>
          <a:p>
            <a:pPr marL="457200" indent="-457200">
              <a:buFont typeface="Arial" panose="020B0604020202020204" pitchFamily="34" charset="0"/>
              <a:buChar char="•"/>
            </a:pPr>
            <a:r>
              <a:rPr lang="en-US" sz="2700" dirty="0" smtClean="0">
                <a:solidFill>
                  <a:schemeClr val="bg1"/>
                </a:solidFill>
              </a:rPr>
              <a:t>The </a:t>
            </a:r>
            <a:r>
              <a:rPr lang="en-US" sz="2700" dirty="0">
                <a:solidFill>
                  <a:schemeClr val="bg1"/>
                </a:solidFill>
              </a:rPr>
              <a:t>lender or appraiser would also be required to add the present value of the energy savings (over the life of the loan) to the value of the home when conducting a loan-to-value analysis. </a:t>
            </a:r>
            <a:endParaRPr lang="en-US" sz="2700" dirty="0" smtClean="0">
              <a:solidFill>
                <a:schemeClr val="bg1"/>
              </a:solidFill>
            </a:endParaRPr>
          </a:p>
          <a:p>
            <a:pPr marL="914400" lvl="1" indent="-457200">
              <a:buFont typeface="Arial" panose="020B0604020202020204" pitchFamily="34" charset="0"/>
              <a:buChar char="•"/>
            </a:pPr>
            <a:r>
              <a:rPr lang="en-US" sz="2700" dirty="0" smtClean="0">
                <a:solidFill>
                  <a:schemeClr val="bg1"/>
                </a:solidFill>
              </a:rPr>
              <a:t>For </a:t>
            </a:r>
            <a:r>
              <a:rPr lang="en-US" sz="2700" dirty="0">
                <a:solidFill>
                  <a:schemeClr val="bg1"/>
                </a:solidFill>
              </a:rPr>
              <a:t>instance, the present value of 30 years’ worth of $2,000 annual energy savings (at 4% discount rate) is about $35,000. </a:t>
            </a:r>
            <a:endParaRPr lang="en-US" sz="2700" dirty="0" smtClean="0">
              <a:solidFill>
                <a:schemeClr val="bg1"/>
              </a:solidFill>
            </a:endParaRPr>
          </a:p>
          <a:p>
            <a:pPr marL="914400" lvl="1" indent="-457200">
              <a:buFont typeface="Arial" panose="020B0604020202020204" pitchFamily="34" charset="0"/>
              <a:buChar char="•"/>
            </a:pPr>
            <a:r>
              <a:rPr lang="en-US" sz="2700" dirty="0" smtClean="0">
                <a:solidFill>
                  <a:schemeClr val="bg1"/>
                </a:solidFill>
              </a:rPr>
              <a:t>That </a:t>
            </a:r>
            <a:r>
              <a:rPr lang="en-US" sz="2700" dirty="0">
                <a:solidFill>
                  <a:schemeClr val="bg1"/>
                </a:solidFill>
              </a:rPr>
              <a:t>is to say, the appraiser/lender would need to </a:t>
            </a:r>
            <a:r>
              <a:rPr lang="en-US" sz="2700" i="1" dirty="0">
                <a:solidFill>
                  <a:schemeClr val="bg1"/>
                </a:solidFill>
              </a:rPr>
              <a:t>add</a:t>
            </a:r>
            <a:r>
              <a:rPr lang="en-US" sz="2700" dirty="0">
                <a:solidFill>
                  <a:schemeClr val="bg1"/>
                </a:solidFill>
              </a:rPr>
              <a:t> $35,000 to the value of the house to account for the energy savings. </a:t>
            </a:r>
            <a:endParaRPr lang="en-US" sz="2700" dirty="0" smtClean="0">
              <a:solidFill>
                <a:schemeClr val="bg1"/>
              </a:solidFill>
            </a:endParaRPr>
          </a:p>
          <a:p>
            <a:pPr marL="914400" lvl="1" indent="-457200">
              <a:buFont typeface="Arial" panose="020B0604020202020204" pitchFamily="34" charset="0"/>
              <a:buChar char="•"/>
            </a:pPr>
            <a:r>
              <a:rPr lang="en-US" sz="2700" dirty="0" smtClean="0">
                <a:solidFill>
                  <a:schemeClr val="bg1"/>
                </a:solidFill>
              </a:rPr>
              <a:t>A </a:t>
            </a:r>
            <a:r>
              <a:rPr lang="en-US" sz="2700" dirty="0">
                <a:solidFill>
                  <a:schemeClr val="bg1"/>
                </a:solidFill>
              </a:rPr>
              <a:t>home that would otherwise be appraised at $350,000 would now be valued at $385,000 for this analysis.</a:t>
            </a:r>
          </a:p>
        </p:txBody>
      </p:sp>
      <p:sp>
        <p:nvSpPr>
          <p:cNvPr id="7" name="TextBox 6"/>
          <p:cNvSpPr txBox="1"/>
          <p:nvPr/>
        </p:nvSpPr>
        <p:spPr>
          <a:xfrm>
            <a:off x="7371746" y="6322022"/>
            <a:ext cx="4557658" cy="369332"/>
          </a:xfrm>
          <a:prstGeom prst="rect">
            <a:avLst/>
          </a:prstGeom>
          <a:noFill/>
        </p:spPr>
        <p:txBody>
          <a:bodyPr wrap="none" rtlCol="0">
            <a:spAutoFit/>
          </a:bodyPr>
          <a:lstStyle/>
          <a:p>
            <a:r>
              <a:rPr lang="en-US" i="1" dirty="0" smtClean="0">
                <a:solidFill>
                  <a:schemeClr val="bg1"/>
                </a:solidFill>
                <a:latin typeface="Arial" panose="020B0604020202020204" pitchFamily="34" charset="0"/>
              </a:rPr>
              <a:t>Analysis by John </a:t>
            </a:r>
            <a:r>
              <a:rPr lang="en-US" i="1" dirty="0" err="1">
                <a:solidFill>
                  <a:schemeClr val="bg1"/>
                </a:solidFill>
                <a:latin typeface="Arial" panose="020B0604020202020204" pitchFamily="34" charset="0"/>
              </a:rPr>
              <a:t>Semmelhack</a:t>
            </a:r>
            <a:r>
              <a:rPr lang="en-US" i="1" dirty="0">
                <a:solidFill>
                  <a:schemeClr val="bg1"/>
                </a:solidFill>
                <a:latin typeface="Arial" panose="020B0604020202020204" pitchFamily="34" charset="0"/>
              </a:rPr>
              <a:t>, </a:t>
            </a:r>
            <a:r>
              <a:rPr lang="en-US" i="1" dirty="0" smtClean="0">
                <a:solidFill>
                  <a:schemeClr val="bg1"/>
                </a:solidFill>
                <a:latin typeface="Arial" panose="020B0604020202020204" pitchFamily="34" charset="0"/>
              </a:rPr>
              <a:t>Think Little</a:t>
            </a:r>
            <a:endParaRPr lang="en-US" dirty="0">
              <a:solidFill>
                <a:schemeClr val="bg1"/>
              </a:solidFill>
            </a:endParaRPr>
          </a:p>
        </p:txBody>
      </p:sp>
    </p:spTree>
    <p:extLst>
      <p:ext uri="{BB962C8B-B14F-4D97-AF65-F5344CB8AC3E}">
        <p14:creationId xmlns:p14="http://schemas.microsoft.com/office/powerpoint/2010/main" val="239904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55141" y="328892"/>
            <a:ext cx="7705165" cy="6215299"/>
          </a:xfrm>
          <a:prstGeom prst="rect">
            <a:avLst/>
          </a:prstGeom>
        </p:spPr>
      </p:pic>
      <p:sp>
        <p:nvSpPr>
          <p:cNvPr id="3" name="TextBox 2"/>
          <p:cNvSpPr txBox="1"/>
          <p:nvPr/>
        </p:nvSpPr>
        <p:spPr>
          <a:xfrm>
            <a:off x="486302" y="1704801"/>
            <a:ext cx="3348318" cy="2862322"/>
          </a:xfrm>
          <a:prstGeom prst="rect">
            <a:avLst/>
          </a:prstGeom>
          <a:noFill/>
        </p:spPr>
        <p:txBody>
          <a:bodyPr wrap="square" rtlCol="0">
            <a:spAutoFit/>
          </a:bodyPr>
          <a:lstStyle/>
          <a:p>
            <a:pPr>
              <a:spcAft>
                <a:spcPts val="1800"/>
              </a:spcAft>
            </a:pPr>
            <a:r>
              <a:rPr lang="en-US" sz="3600" dirty="0" smtClean="0">
                <a:solidFill>
                  <a:schemeClr val="bg1"/>
                </a:solidFill>
                <a:effectLst>
                  <a:outerShdw blurRad="38100" dist="38100" dir="2700000" algn="tl">
                    <a:srgbClr val="000000">
                      <a:alpha val="43137"/>
                    </a:srgbClr>
                  </a:outerShdw>
                </a:effectLst>
                <a:latin typeface="Calibri" panose="020F0502020204030204" pitchFamily="34" charset="0"/>
              </a:rPr>
              <a:t>Rather than fighting for green building program market share.</a:t>
            </a:r>
          </a:p>
        </p:txBody>
      </p:sp>
      <p:sp>
        <p:nvSpPr>
          <p:cNvPr id="5" name="TextBox 4"/>
          <p:cNvSpPr txBox="1"/>
          <p:nvPr/>
        </p:nvSpPr>
        <p:spPr>
          <a:xfrm>
            <a:off x="486302" y="477307"/>
            <a:ext cx="2935864" cy="769441"/>
          </a:xfrm>
          <a:prstGeom prst="rect">
            <a:avLst/>
          </a:prstGeom>
          <a:noFill/>
        </p:spPr>
        <p:txBody>
          <a:bodyPr wrap="square" rtlCol="0">
            <a:spAutoFit/>
          </a:bodyPr>
          <a:lstStyle/>
          <a:p>
            <a:r>
              <a:rPr lang="en-US" sz="4400" b="1" dirty="0" smtClean="0">
                <a:solidFill>
                  <a:srgbClr val="00FF00"/>
                </a:solidFill>
                <a:latin typeface="Calibri Light" panose="020F0302020204030204" pitchFamily="34" charset="0"/>
              </a:rPr>
              <a:t>Outcome?</a:t>
            </a:r>
            <a:endParaRPr lang="en-US" sz="4400" b="1" dirty="0">
              <a:solidFill>
                <a:srgbClr val="00FF00"/>
              </a:solidFill>
              <a:latin typeface="Calibri Light" panose="020F0302020204030204" pitchFamily="34" charset="0"/>
            </a:endParaRPr>
          </a:p>
        </p:txBody>
      </p:sp>
    </p:spTree>
    <p:extLst>
      <p:ext uri="{BB962C8B-B14F-4D97-AF65-F5344CB8AC3E}">
        <p14:creationId xmlns:p14="http://schemas.microsoft.com/office/powerpoint/2010/main" val="7430668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436" y="126610"/>
            <a:ext cx="10829365" cy="1325563"/>
          </a:xfrm>
        </p:spPr>
        <p:txBody>
          <a:bodyPr/>
          <a:lstStyle/>
          <a:p>
            <a:r>
              <a:rPr lang="en-US" b="1" dirty="0">
                <a:solidFill>
                  <a:srgbClr val="66FF33"/>
                </a:solidFill>
              </a:rPr>
              <a:t>Income Capitalization Approach </a:t>
            </a:r>
          </a:p>
        </p:txBody>
      </p:sp>
      <p:sp>
        <p:nvSpPr>
          <p:cNvPr id="3" name="Content Placeholder 2"/>
          <p:cNvSpPr>
            <a:spLocks noGrp="1"/>
          </p:cNvSpPr>
          <p:nvPr>
            <p:ph idx="1"/>
          </p:nvPr>
        </p:nvSpPr>
        <p:spPr>
          <a:xfrm>
            <a:off x="914400" y="1452173"/>
            <a:ext cx="10584873" cy="4989140"/>
          </a:xfrm>
        </p:spPr>
        <p:txBody>
          <a:bodyPr>
            <a:noAutofit/>
          </a:bodyPr>
          <a:lstStyle/>
          <a:p>
            <a:pPr marL="0" lvl="0" indent="0">
              <a:spcBef>
                <a:spcPts val="0"/>
              </a:spcBef>
              <a:spcAft>
                <a:spcPts val="2400"/>
              </a:spcAft>
              <a:buNone/>
            </a:pPr>
            <a:r>
              <a:rPr lang="en-US" dirty="0" smtClean="0">
                <a:solidFill>
                  <a:prstClr val="white"/>
                </a:solidFill>
              </a:rPr>
              <a:t>To support the use of the Income </a:t>
            </a:r>
            <a:r>
              <a:rPr lang="en-US" dirty="0">
                <a:solidFill>
                  <a:prstClr val="white"/>
                </a:solidFill>
              </a:rPr>
              <a:t>Capitalization </a:t>
            </a:r>
            <a:r>
              <a:rPr lang="en-US" dirty="0" smtClean="0">
                <a:solidFill>
                  <a:prstClr val="white"/>
                </a:solidFill>
              </a:rPr>
              <a:t>Approach we hope that in the future Efficiency Vermont will be able to </a:t>
            </a:r>
            <a:r>
              <a:rPr lang="en-US" dirty="0">
                <a:solidFill>
                  <a:prstClr val="white"/>
                </a:solidFill>
              </a:rPr>
              <a:t>calculate the net present value (NPV) of the energy savings for </a:t>
            </a:r>
            <a:r>
              <a:rPr lang="en-US" dirty="0" smtClean="0">
                <a:solidFill>
                  <a:prstClr val="white"/>
                </a:solidFill>
              </a:rPr>
              <a:t>a </a:t>
            </a:r>
            <a:r>
              <a:rPr lang="en-US" dirty="0">
                <a:solidFill>
                  <a:prstClr val="white"/>
                </a:solidFill>
              </a:rPr>
              <a:t>HERS Rated home versus a home built to </a:t>
            </a:r>
            <a:r>
              <a:rPr lang="en-US" dirty="0" smtClean="0">
                <a:solidFill>
                  <a:prstClr val="white"/>
                </a:solidFill>
              </a:rPr>
              <a:t>our </a:t>
            </a:r>
            <a:r>
              <a:rPr lang="en-US" dirty="0">
                <a:solidFill>
                  <a:prstClr val="white"/>
                </a:solidFill>
              </a:rPr>
              <a:t>minimum state energy </a:t>
            </a:r>
            <a:r>
              <a:rPr lang="en-US" dirty="0" smtClean="0">
                <a:solidFill>
                  <a:prstClr val="white"/>
                </a:solidFill>
              </a:rPr>
              <a:t>code (RBES) specifications. </a:t>
            </a:r>
          </a:p>
          <a:p>
            <a:pPr marL="0" lvl="0" indent="0">
              <a:spcBef>
                <a:spcPts val="0"/>
              </a:spcBef>
              <a:spcAft>
                <a:spcPts val="2400"/>
              </a:spcAft>
              <a:buNone/>
            </a:pPr>
            <a:r>
              <a:rPr lang="en-US" sz="2800" dirty="0" smtClean="0">
                <a:solidFill>
                  <a:prstClr val="white"/>
                </a:solidFill>
              </a:rPr>
              <a:t>You may be able </a:t>
            </a:r>
            <a:r>
              <a:rPr lang="en-US" dirty="0" smtClean="0">
                <a:solidFill>
                  <a:prstClr val="white"/>
                </a:solidFill>
              </a:rPr>
              <a:t>to make such a calculation yourself &amp;, if so:</a:t>
            </a:r>
            <a:endParaRPr lang="en-US" sz="2800" dirty="0" smtClean="0">
              <a:solidFill>
                <a:prstClr val="white"/>
              </a:solidFill>
            </a:endParaRPr>
          </a:p>
          <a:p>
            <a:pPr lvl="1">
              <a:spcBef>
                <a:spcPts val="0"/>
              </a:spcBef>
              <a:spcAft>
                <a:spcPts val="2400"/>
              </a:spcAft>
            </a:pPr>
            <a:r>
              <a:rPr lang="en-US" sz="2800" dirty="0" smtClean="0">
                <a:solidFill>
                  <a:prstClr val="white"/>
                </a:solidFill>
              </a:rPr>
              <a:t>Include </a:t>
            </a:r>
            <a:r>
              <a:rPr lang="en-US" sz="2800" dirty="0">
                <a:solidFill>
                  <a:prstClr val="white"/>
                </a:solidFill>
              </a:rPr>
              <a:t>the NPV on the AI </a:t>
            </a:r>
            <a:r>
              <a:rPr lang="en-US" sz="2800" i="1" dirty="0">
                <a:solidFill>
                  <a:prstClr val="white"/>
                </a:solidFill>
              </a:rPr>
              <a:t>Addendum</a:t>
            </a:r>
            <a:r>
              <a:rPr lang="en-US" sz="2800" dirty="0">
                <a:solidFill>
                  <a:prstClr val="white"/>
                </a:solidFill>
              </a:rPr>
              <a:t> provided to the </a:t>
            </a:r>
            <a:r>
              <a:rPr lang="en-US" sz="2800" dirty="0" smtClean="0">
                <a:solidFill>
                  <a:prstClr val="white"/>
                </a:solidFill>
              </a:rPr>
              <a:t>appraiser &amp; lender.  </a:t>
            </a:r>
            <a:endParaRPr lang="en-US" sz="2800" dirty="0">
              <a:solidFill>
                <a:prstClr val="white"/>
              </a:solidFill>
            </a:endParaRPr>
          </a:p>
          <a:p>
            <a:pPr lvl="1">
              <a:spcBef>
                <a:spcPts val="0"/>
              </a:spcBef>
            </a:pPr>
            <a:r>
              <a:rPr lang="en-US" sz="2800" dirty="0">
                <a:solidFill>
                  <a:prstClr val="white"/>
                </a:solidFill>
              </a:rPr>
              <a:t>These savings are especially significant with </a:t>
            </a:r>
            <a:r>
              <a:rPr lang="en-US" sz="2800" dirty="0" smtClean="0">
                <a:solidFill>
                  <a:prstClr val="white"/>
                </a:solidFill>
              </a:rPr>
              <a:t>highly energy-efficient homes.</a:t>
            </a:r>
            <a:endParaRPr lang="en-US" sz="2800" dirty="0">
              <a:solidFill>
                <a:prstClr val="white"/>
              </a:solidFill>
            </a:endParaRPr>
          </a:p>
        </p:txBody>
      </p:sp>
    </p:spTree>
    <p:extLst>
      <p:ext uri="{BB962C8B-B14F-4D97-AF65-F5344CB8AC3E}">
        <p14:creationId xmlns:p14="http://schemas.microsoft.com/office/powerpoint/2010/main" val="27354989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66FF33"/>
                </a:solidFill>
              </a:rPr>
              <a:t>Communication Allowed under Lending Guidelines – Dodd-Frank Bill</a:t>
            </a:r>
          </a:p>
        </p:txBody>
      </p:sp>
      <p:sp>
        <p:nvSpPr>
          <p:cNvPr id="3" name="Content Placeholder 2"/>
          <p:cNvSpPr>
            <a:spLocks noGrp="1"/>
          </p:cNvSpPr>
          <p:nvPr>
            <p:ph idx="1"/>
          </p:nvPr>
        </p:nvSpPr>
        <p:spPr>
          <a:xfrm>
            <a:off x="838200" y="2000437"/>
            <a:ext cx="10515600" cy="4351338"/>
          </a:xfrm>
        </p:spPr>
        <p:txBody>
          <a:bodyPr/>
          <a:lstStyle/>
          <a:p>
            <a:pPr lvl="0">
              <a:spcAft>
                <a:spcPts val="1200"/>
              </a:spcAft>
            </a:pPr>
            <a:r>
              <a:rPr lang="en-US" u="sng" dirty="0" smtClean="0">
                <a:solidFill>
                  <a:prstClr val="white"/>
                </a:solidFill>
              </a:rPr>
              <a:t>Appraisers </a:t>
            </a:r>
            <a:r>
              <a:rPr lang="en-US" u="sng" dirty="0">
                <a:solidFill>
                  <a:prstClr val="white"/>
                </a:solidFill>
              </a:rPr>
              <a:t>can talk</a:t>
            </a:r>
            <a:r>
              <a:rPr lang="en-US" dirty="0">
                <a:solidFill>
                  <a:prstClr val="white"/>
                </a:solidFill>
              </a:rPr>
              <a:t> with builders, brokers, agents, </a:t>
            </a:r>
            <a:r>
              <a:rPr lang="en-US" dirty="0" smtClean="0">
                <a:solidFill>
                  <a:prstClr val="white"/>
                </a:solidFill>
              </a:rPr>
              <a:t>and </a:t>
            </a:r>
            <a:r>
              <a:rPr lang="en-US" dirty="0">
                <a:solidFill>
                  <a:prstClr val="white"/>
                </a:solidFill>
              </a:rPr>
              <a:t>sellers.</a:t>
            </a:r>
          </a:p>
          <a:p>
            <a:pPr lvl="0">
              <a:spcAft>
                <a:spcPts val="1200"/>
              </a:spcAft>
            </a:pPr>
            <a:r>
              <a:rPr lang="en-US" dirty="0">
                <a:solidFill>
                  <a:prstClr val="white"/>
                </a:solidFill>
              </a:rPr>
              <a:t>Builders, brokers, agents, </a:t>
            </a:r>
            <a:r>
              <a:rPr lang="en-US" dirty="0" smtClean="0">
                <a:solidFill>
                  <a:prstClr val="white"/>
                </a:solidFill>
              </a:rPr>
              <a:t>and </a:t>
            </a:r>
            <a:r>
              <a:rPr lang="en-US" dirty="0">
                <a:solidFill>
                  <a:prstClr val="white"/>
                </a:solidFill>
              </a:rPr>
              <a:t>sellers can </a:t>
            </a:r>
            <a:r>
              <a:rPr lang="en-US" u="sng" dirty="0">
                <a:solidFill>
                  <a:prstClr val="white"/>
                </a:solidFill>
              </a:rPr>
              <a:t>provide the appraiser with documents.</a:t>
            </a:r>
          </a:p>
          <a:p>
            <a:pPr lvl="0">
              <a:spcAft>
                <a:spcPts val="1200"/>
              </a:spcAft>
            </a:pPr>
            <a:r>
              <a:rPr lang="en-US" dirty="0">
                <a:solidFill>
                  <a:prstClr val="white"/>
                </a:solidFill>
              </a:rPr>
              <a:t>Builders, brokers, agents, </a:t>
            </a:r>
            <a:r>
              <a:rPr lang="en-US" dirty="0" smtClean="0">
                <a:solidFill>
                  <a:prstClr val="white"/>
                </a:solidFill>
              </a:rPr>
              <a:t>and </a:t>
            </a:r>
            <a:r>
              <a:rPr lang="en-US" dirty="0">
                <a:solidFill>
                  <a:prstClr val="white"/>
                </a:solidFill>
              </a:rPr>
              <a:t>sellers can </a:t>
            </a:r>
            <a:r>
              <a:rPr lang="en-US" u="sng" dirty="0">
                <a:solidFill>
                  <a:prstClr val="white"/>
                </a:solidFill>
              </a:rPr>
              <a:t>accompany appraiser on the inspection.</a:t>
            </a:r>
          </a:p>
          <a:p>
            <a:pPr lvl="0"/>
            <a:r>
              <a:rPr lang="en-US" dirty="0">
                <a:solidFill>
                  <a:prstClr val="white"/>
                </a:solidFill>
              </a:rPr>
              <a:t>Appraisers cannot be pressured by loan officer or others involved in the process to arrive at a value conclusion or to omit important facts</a:t>
            </a:r>
            <a:r>
              <a:rPr lang="en-US" dirty="0" smtClean="0">
                <a:solidFill>
                  <a:prstClr val="white"/>
                </a:solidFill>
              </a:rPr>
              <a:t>.</a:t>
            </a:r>
            <a:endParaRPr lang="en-US" dirty="0">
              <a:solidFill>
                <a:prstClr val="white"/>
              </a:solidFill>
            </a:endParaRPr>
          </a:p>
          <a:p>
            <a:pPr marL="0" lvl="0" indent="0">
              <a:buNone/>
            </a:pPr>
            <a:endParaRPr lang="en-US" dirty="0">
              <a:solidFill>
                <a:prstClr val="white"/>
              </a:solidFill>
            </a:endParaRPr>
          </a:p>
          <a:p>
            <a:pPr lvl="0"/>
            <a:endParaRPr lang="en-US" dirty="0">
              <a:solidFill>
                <a:prstClr val="white"/>
              </a:solidFill>
            </a:endParaRPr>
          </a:p>
          <a:p>
            <a:endParaRPr lang="en-US" dirty="0"/>
          </a:p>
        </p:txBody>
      </p:sp>
      <p:sp>
        <p:nvSpPr>
          <p:cNvPr id="5" name="TextBox 4"/>
          <p:cNvSpPr txBox="1"/>
          <p:nvPr/>
        </p:nvSpPr>
        <p:spPr>
          <a:xfrm>
            <a:off x="4908176" y="5923118"/>
            <a:ext cx="6871447" cy="646331"/>
          </a:xfrm>
          <a:prstGeom prst="rect">
            <a:avLst/>
          </a:prstGeom>
          <a:noFill/>
        </p:spPr>
        <p:txBody>
          <a:bodyPr wrap="square" rtlCol="0">
            <a:spAutoFit/>
          </a:bodyPr>
          <a:lstStyle/>
          <a:p>
            <a:pPr algn="r"/>
            <a:r>
              <a:rPr lang="en-US" dirty="0" smtClean="0">
                <a:solidFill>
                  <a:schemeClr val="bg1">
                    <a:lumMod val="65000"/>
                  </a:schemeClr>
                </a:solidFill>
              </a:rPr>
              <a:t>Source: </a:t>
            </a:r>
            <a:r>
              <a:rPr lang="en-US" i="1" dirty="0" smtClean="0">
                <a:solidFill>
                  <a:schemeClr val="bg1">
                    <a:lumMod val="65000"/>
                  </a:schemeClr>
                </a:solidFill>
              </a:rPr>
              <a:t>High-Performance Appraisals: Steps for Success </a:t>
            </a:r>
            <a:r>
              <a:rPr lang="en-US" dirty="0" smtClean="0">
                <a:solidFill>
                  <a:schemeClr val="bg1">
                    <a:lumMod val="65000"/>
                  </a:schemeClr>
                </a:solidFill>
              </a:rPr>
              <a:t>– August 7,2013</a:t>
            </a:r>
          </a:p>
          <a:p>
            <a:pPr algn="r"/>
            <a:r>
              <a:rPr lang="en-US" dirty="0" smtClean="0">
                <a:solidFill>
                  <a:schemeClr val="bg1">
                    <a:lumMod val="65000"/>
                  </a:schemeClr>
                </a:solidFill>
              </a:rPr>
              <a:t>Sandra Adomatis</a:t>
            </a:r>
            <a:endParaRPr lang="en-US" dirty="0">
              <a:solidFill>
                <a:schemeClr val="bg1">
                  <a:lumMod val="65000"/>
                </a:schemeClr>
              </a:solidFill>
            </a:endParaRPr>
          </a:p>
        </p:txBody>
      </p:sp>
    </p:spTree>
    <p:extLst>
      <p:ext uri="{BB962C8B-B14F-4D97-AF65-F5344CB8AC3E}">
        <p14:creationId xmlns:p14="http://schemas.microsoft.com/office/powerpoint/2010/main" val="20399110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012" y="0"/>
            <a:ext cx="10721788" cy="1325563"/>
          </a:xfrm>
        </p:spPr>
        <p:txBody>
          <a:bodyPr/>
          <a:lstStyle/>
          <a:p>
            <a:r>
              <a:rPr lang="en-US" b="1" dirty="0" smtClean="0">
                <a:solidFill>
                  <a:srgbClr val="66FF33"/>
                </a:solidFill>
              </a:rPr>
              <a:t>The Competency Rule Applies to Your Project</a:t>
            </a:r>
            <a:endParaRPr lang="en-US" b="1" dirty="0">
              <a:solidFill>
                <a:srgbClr val="66FF33"/>
              </a:solidFill>
            </a:endParaRPr>
          </a:p>
        </p:txBody>
      </p:sp>
      <p:sp>
        <p:nvSpPr>
          <p:cNvPr id="3" name="Content Placeholder 2"/>
          <p:cNvSpPr>
            <a:spLocks noGrp="1"/>
          </p:cNvSpPr>
          <p:nvPr>
            <p:ph idx="1"/>
          </p:nvPr>
        </p:nvSpPr>
        <p:spPr>
          <a:xfrm>
            <a:off x="735106" y="1089537"/>
            <a:ext cx="10515600" cy="5247530"/>
          </a:xfrm>
        </p:spPr>
        <p:txBody>
          <a:bodyPr>
            <a:noAutofit/>
          </a:bodyPr>
          <a:lstStyle/>
          <a:p>
            <a:pPr marL="0" indent="0">
              <a:buNone/>
            </a:pPr>
            <a:r>
              <a:rPr lang="en-US" dirty="0" smtClean="0">
                <a:solidFill>
                  <a:schemeClr val="bg1"/>
                </a:solidFill>
              </a:rPr>
              <a:t>An appraiser must:</a:t>
            </a:r>
          </a:p>
          <a:p>
            <a:pPr marL="514350" indent="-514350">
              <a:buFont typeface="+mj-lt"/>
              <a:buAutoNum type="arabicParenR"/>
            </a:pPr>
            <a:r>
              <a:rPr lang="en-US" u="sng" dirty="0" smtClean="0">
                <a:solidFill>
                  <a:schemeClr val="bg1"/>
                </a:solidFill>
              </a:rPr>
              <a:t>be competent</a:t>
            </a:r>
            <a:r>
              <a:rPr lang="en-US" dirty="0" smtClean="0">
                <a:solidFill>
                  <a:schemeClr val="bg1"/>
                </a:solidFill>
              </a:rPr>
              <a:t> to perform the assignment,</a:t>
            </a:r>
          </a:p>
          <a:p>
            <a:pPr marL="514350" indent="-514350">
              <a:buFont typeface="+mj-lt"/>
              <a:buAutoNum type="arabicParenR"/>
            </a:pPr>
            <a:r>
              <a:rPr lang="en-US" u="sng" dirty="0" smtClean="0">
                <a:solidFill>
                  <a:schemeClr val="bg1"/>
                </a:solidFill>
              </a:rPr>
              <a:t>acquire the necessary competency</a:t>
            </a:r>
            <a:r>
              <a:rPr lang="en-US" dirty="0" smtClean="0">
                <a:solidFill>
                  <a:schemeClr val="bg1"/>
                </a:solidFill>
              </a:rPr>
              <a:t> </a:t>
            </a:r>
            <a:r>
              <a:rPr lang="en-US" dirty="0">
                <a:solidFill>
                  <a:schemeClr val="bg1"/>
                </a:solidFill>
              </a:rPr>
              <a:t>to perform the </a:t>
            </a:r>
            <a:r>
              <a:rPr lang="en-US" dirty="0" smtClean="0">
                <a:solidFill>
                  <a:schemeClr val="bg1"/>
                </a:solidFill>
              </a:rPr>
              <a:t>assignment, or</a:t>
            </a:r>
          </a:p>
          <a:p>
            <a:pPr marL="514350" indent="-514350">
              <a:buFont typeface="+mj-lt"/>
              <a:buAutoNum type="arabicParenR"/>
            </a:pPr>
            <a:r>
              <a:rPr lang="en-US" dirty="0">
                <a:solidFill>
                  <a:schemeClr val="bg1"/>
                </a:solidFill>
              </a:rPr>
              <a:t>d</a:t>
            </a:r>
            <a:r>
              <a:rPr lang="en-US" dirty="0" smtClean="0">
                <a:solidFill>
                  <a:schemeClr val="bg1"/>
                </a:solidFill>
              </a:rPr>
              <a:t>ecline or withdraw from the assignment.</a:t>
            </a:r>
          </a:p>
          <a:p>
            <a:pPr marL="0" indent="0">
              <a:buNone/>
            </a:pPr>
            <a:r>
              <a:rPr lang="en-US" dirty="0" smtClean="0">
                <a:solidFill>
                  <a:schemeClr val="bg1"/>
                </a:solidFill>
              </a:rPr>
              <a:t>Competency requires:</a:t>
            </a:r>
          </a:p>
          <a:p>
            <a:pPr marL="514350" indent="-514350">
              <a:buFont typeface="+mj-lt"/>
              <a:buAutoNum type="arabicParenR"/>
            </a:pPr>
            <a:r>
              <a:rPr lang="en-US" dirty="0" smtClean="0">
                <a:solidFill>
                  <a:schemeClr val="bg1"/>
                </a:solidFill>
              </a:rPr>
              <a:t>The ability to properly identify the problem to be addressed, and</a:t>
            </a:r>
          </a:p>
          <a:p>
            <a:pPr marL="514350" indent="-514350">
              <a:buFont typeface="+mj-lt"/>
              <a:buAutoNum type="arabicParenR"/>
            </a:pPr>
            <a:r>
              <a:rPr lang="en-US" dirty="0" smtClean="0">
                <a:solidFill>
                  <a:schemeClr val="bg1"/>
                </a:solidFill>
              </a:rPr>
              <a:t>The knowledge &amp; experience to complete the assignment competently, and</a:t>
            </a:r>
          </a:p>
          <a:p>
            <a:pPr marL="514350" indent="-514350">
              <a:buFont typeface="+mj-lt"/>
              <a:buAutoNum type="arabicParenR"/>
            </a:pPr>
            <a:r>
              <a:rPr lang="en-US" dirty="0" smtClean="0">
                <a:solidFill>
                  <a:schemeClr val="bg1"/>
                </a:solidFill>
              </a:rPr>
              <a:t>Recognition of, and compliance with laws and regulations that apply to the appraiser or to the assignment…</a:t>
            </a:r>
            <a:r>
              <a:rPr lang="en-US" u="sng" dirty="0" smtClean="0">
                <a:solidFill>
                  <a:srgbClr val="00FF00"/>
                </a:solidFill>
              </a:rPr>
              <a:t>includes familiarity with a specific type of property</a:t>
            </a:r>
            <a:r>
              <a:rPr lang="en-US" dirty="0" smtClean="0">
                <a:solidFill>
                  <a:schemeClr val="bg1"/>
                </a:solidFill>
              </a:rPr>
              <a:t>.</a:t>
            </a:r>
          </a:p>
        </p:txBody>
      </p:sp>
      <p:sp>
        <p:nvSpPr>
          <p:cNvPr id="4" name="TextBox 3"/>
          <p:cNvSpPr txBox="1"/>
          <p:nvPr/>
        </p:nvSpPr>
        <p:spPr>
          <a:xfrm>
            <a:off x="5109882" y="6112433"/>
            <a:ext cx="6871447" cy="646331"/>
          </a:xfrm>
          <a:prstGeom prst="rect">
            <a:avLst/>
          </a:prstGeom>
          <a:noFill/>
        </p:spPr>
        <p:txBody>
          <a:bodyPr wrap="square" rtlCol="0">
            <a:spAutoFit/>
          </a:bodyPr>
          <a:lstStyle/>
          <a:p>
            <a:pPr algn="r"/>
            <a:r>
              <a:rPr lang="en-US" dirty="0" smtClean="0">
                <a:solidFill>
                  <a:schemeClr val="bg1">
                    <a:lumMod val="65000"/>
                  </a:schemeClr>
                </a:solidFill>
              </a:rPr>
              <a:t>Source: </a:t>
            </a:r>
            <a:r>
              <a:rPr lang="en-US" i="1" dirty="0" smtClean="0">
                <a:solidFill>
                  <a:schemeClr val="bg1">
                    <a:lumMod val="65000"/>
                  </a:schemeClr>
                </a:solidFill>
              </a:rPr>
              <a:t>Appraising ENERGY STAR Qualified Homes </a:t>
            </a:r>
            <a:r>
              <a:rPr lang="en-US" dirty="0" smtClean="0">
                <a:solidFill>
                  <a:schemeClr val="bg1">
                    <a:lumMod val="65000"/>
                  </a:schemeClr>
                </a:solidFill>
              </a:rPr>
              <a:t>- June 30,2010</a:t>
            </a:r>
          </a:p>
          <a:p>
            <a:pPr algn="r"/>
            <a:r>
              <a:rPr lang="en-US" dirty="0" smtClean="0">
                <a:solidFill>
                  <a:schemeClr val="bg1">
                    <a:lumMod val="65000"/>
                  </a:schemeClr>
                </a:solidFill>
              </a:rPr>
              <a:t>Brian Ng, Karen Argeris, Donald Briggs, Sandra Adomatis</a:t>
            </a:r>
            <a:endParaRPr lang="en-US" dirty="0">
              <a:solidFill>
                <a:schemeClr val="bg1">
                  <a:lumMod val="65000"/>
                </a:schemeClr>
              </a:solidFill>
            </a:endParaRPr>
          </a:p>
        </p:txBody>
      </p:sp>
    </p:spTree>
    <p:extLst>
      <p:ext uri="{BB962C8B-B14F-4D97-AF65-F5344CB8AC3E}">
        <p14:creationId xmlns:p14="http://schemas.microsoft.com/office/powerpoint/2010/main" val="26513570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9606" t="11765" r="30811" b="14890"/>
          <a:stretch/>
        </p:blipFill>
        <p:spPr>
          <a:xfrm>
            <a:off x="5970493" y="221673"/>
            <a:ext cx="6172198" cy="6430043"/>
          </a:xfrm>
          <a:prstGeom prst="rect">
            <a:avLst/>
          </a:prstGeom>
        </p:spPr>
      </p:pic>
      <p:sp>
        <p:nvSpPr>
          <p:cNvPr id="5" name="TextBox 4"/>
          <p:cNvSpPr txBox="1"/>
          <p:nvPr/>
        </p:nvSpPr>
        <p:spPr>
          <a:xfrm>
            <a:off x="707826" y="221673"/>
            <a:ext cx="5262667" cy="2123658"/>
          </a:xfrm>
          <a:prstGeom prst="rect">
            <a:avLst/>
          </a:prstGeom>
          <a:noFill/>
        </p:spPr>
        <p:txBody>
          <a:bodyPr wrap="square" rtlCol="0">
            <a:spAutoFit/>
          </a:bodyPr>
          <a:lstStyle/>
          <a:p>
            <a:pPr lvl="0"/>
            <a:r>
              <a:rPr lang="en-US" sz="4400" dirty="0">
                <a:solidFill>
                  <a:srgbClr val="00FF00"/>
                </a:solidFill>
                <a:latin typeface="+mj-lt"/>
              </a:rPr>
              <a:t>Fannie Mae </a:t>
            </a:r>
            <a:endParaRPr lang="en-US" sz="4400" dirty="0" smtClean="0">
              <a:solidFill>
                <a:srgbClr val="00FF00"/>
              </a:solidFill>
              <a:latin typeface="+mj-lt"/>
            </a:endParaRPr>
          </a:p>
          <a:p>
            <a:pPr lvl="0"/>
            <a:r>
              <a:rPr lang="en-US" sz="4400" dirty="0" smtClean="0">
                <a:solidFill>
                  <a:srgbClr val="00FF00"/>
                </a:solidFill>
                <a:latin typeface="+mj-lt"/>
              </a:rPr>
              <a:t>Guidance </a:t>
            </a:r>
            <a:r>
              <a:rPr lang="en-US" sz="4400" dirty="0">
                <a:solidFill>
                  <a:srgbClr val="00FF00"/>
                </a:solidFill>
                <a:latin typeface="+mj-lt"/>
              </a:rPr>
              <a:t>for Lenders </a:t>
            </a:r>
            <a:r>
              <a:rPr lang="en-US" sz="4400" dirty="0" smtClean="0">
                <a:solidFill>
                  <a:srgbClr val="00FF00"/>
                </a:solidFill>
                <a:latin typeface="+mj-lt"/>
              </a:rPr>
              <a:t>and Appraisers</a:t>
            </a:r>
            <a:endParaRPr lang="en-US" sz="4400" dirty="0">
              <a:solidFill>
                <a:srgbClr val="00FF00"/>
              </a:solidFill>
              <a:latin typeface="+mj-lt"/>
            </a:endParaRPr>
          </a:p>
        </p:txBody>
      </p:sp>
      <p:sp>
        <p:nvSpPr>
          <p:cNvPr id="6" name="TextBox 5"/>
          <p:cNvSpPr txBox="1"/>
          <p:nvPr/>
        </p:nvSpPr>
        <p:spPr>
          <a:xfrm>
            <a:off x="707826" y="2441408"/>
            <a:ext cx="4782242" cy="523220"/>
          </a:xfrm>
          <a:prstGeom prst="rect">
            <a:avLst/>
          </a:prstGeom>
          <a:noFill/>
        </p:spPr>
        <p:txBody>
          <a:bodyPr wrap="square" rtlCol="0">
            <a:spAutoFit/>
          </a:bodyPr>
          <a:lstStyle/>
          <a:p>
            <a:pPr lvl="0"/>
            <a:r>
              <a:rPr lang="en-US" sz="2800" dirty="0" smtClean="0">
                <a:solidFill>
                  <a:prstClr val="white"/>
                </a:solidFill>
              </a:rPr>
              <a:t>Dated </a:t>
            </a:r>
            <a:r>
              <a:rPr lang="en-US" sz="2800" dirty="0">
                <a:solidFill>
                  <a:prstClr val="white"/>
                </a:solidFill>
              </a:rPr>
              <a:t>April 2009 &amp; still current </a:t>
            </a:r>
          </a:p>
        </p:txBody>
      </p:sp>
      <p:sp>
        <p:nvSpPr>
          <p:cNvPr id="2" name="Rectangle 1"/>
          <p:cNvSpPr/>
          <p:nvPr/>
        </p:nvSpPr>
        <p:spPr>
          <a:xfrm>
            <a:off x="6179127" y="4682836"/>
            <a:ext cx="5791200" cy="5264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a:srcRect l="29606" t="63007" r="30811" b="31241"/>
          <a:stretch/>
        </p:blipFill>
        <p:spPr>
          <a:xfrm>
            <a:off x="535462" y="5463462"/>
            <a:ext cx="11434865" cy="934101"/>
          </a:xfrm>
          <a:prstGeom prst="rect">
            <a:avLst/>
          </a:prstGeom>
          <a:ln w="38100">
            <a:solidFill>
              <a:srgbClr val="FF0000"/>
            </a:solidFill>
          </a:ln>
        </p:spPr>
      </p:pic>
      <p:sp>
        <p:nvSpPr>
          <p:cNvPr id="3" name="Rectangle 2"/>
          <p:cNvSpPr/>
          <p:nvPr/>
        </p:nvSpPr>
        <p:spPr>
          <a:xfrm>
            <a:off x="11069782" y="1496291"/>
            <a:ext cx="900545" cy="2770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85208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4290" y="1025236"/>
            <a:ext cx="10695709" cy="5355312"/>
          </a:xfrm>
          <a:prstGeom prst="rect">
            <a:avLst/>
          </a:prstGeom>
          <a:noFill/>
        </p:spPr>
        <p:txBody>
          <a:bodyPr wrap="square" rtlCol="0">
            <a:spAutoFit/>
          </a:bodyPr>
          <a:lstStyle/>
          <a:p>
            <a:pPr>
              <a:spcAft>
                <a:spcPts val="1200"/>
              </a:spcAft>
            </a:pPr>
            <a:r>
              <a:rPr lang="en-US" sz="2800" dirty="0" smtClean="0">
                <a:solidFill>
                  <a:schemeClr val="bg1"/>
                </a:solidFill>
              </a:rPr>
              <a:t>In summary Fannie Mae requires that:</a:t>
            </a:r>
          </a:p>
          <a:p>
            <a:pPr marL="457200" indent="-457200">
              <a:spcAft>
                <a:spcPts val="1200"/>
              </a:spcAft>
              <a:buFont typeface="Arial" panose="020B0604020202020204" pitchFamily="34" charset="0"/>
              <a:buChar char="•"/>
            </a:pPr>
            <a:r>
              <a:rPr lang="en-US" sz="2800" dirty="0" smtClean="0">
                <a:solidFill>
                  <a:schemeClr val="bg1"/>
                </a:solidFill>
              </a:rPr>
              <a:t>Lenders hire </a:t>
            </a:r>
            <a:r>
              <a:rPr lang="en-US" sz="2800" dirty="0">
                <a:solidFill>
                  <a:schemeClr val="bg1"/>
                </a:solidFill>
              </a:rPr>
              <a:t>appraisers that have competency prior to accepting the assignment</a:t>
            </a:r>
            <a:r>
              <a:rPr lang="en-US" sz="2800" dirty="0" smtClean="0">
                <a:solidFill>
                  <a:schemeClr val="bg1"/>
                </a:solidFill>
              </a:rPr>
              <a:t>.</a:t>
            </a:r>
          </a:p>
          <a:p>
            <a:pPr lvl="1">
              <a:spcAft>
                <a:spcPts val="1200"/>
              </a:spcAft>
            </a:pPr>
            <a:r>
              <a:rPr lang="en-US" sz="2800" dirty="0" smtClean="0">
                <a:solidFill>
                  <a:schemeClr val="bg1"/>
                </a:solidFill>
              </a:rPr>
              <a:t>	</a:t>
            </a:r>
            <a:r>
              <a:rPr lang="en-US" sz="2800" b="1" u="sng" dirty="0" smtClean="0">
                <a:solidFill>
                  <a:schemeClr val="bg1"/>
                </a:solidFill>
              </a:rPr>
              <a:t>This </a:t>
            </a:r>
            <a:r>
              <a:rPr lang="en-US" sz="2800" b="1" u="sng" dirty="0">
                <a:solidFill>
                  <a:schemeClr val="bg1"/>
                </a:solidFill>
              </a:rPr>
              <a:t>is a higher requirement than </a:t>
            </a:r>
            <a:r>
              <a:rPr lang="en-US" sz="2800" b="1" u="sng" dirty="0" smtClean="0">
                <a:solidFill>
                  <a:schemeClr val="bg1"/>
                </a:solidFill>
              </a:rPr>
              <a:t>USPAP’s!</a:t>
            </a:r>
          </a:p>
          <a:p>
            <a:pPr marL="457200" indent="-457200">
              <a:spcAft>
                <a:spcPts val="1200"/>
              </a:spcAft>
              <a:buFont typeface="Arial" panose="020B0604020202020204" pitchFamily="34" charset="0"/>
              <a:buChar char="•"/>
            </a:pPr>
            <a:r>
              <a:rPr lang="en-US" sz="2800" dirty="0" smtClean="0">
                <a:solidFill>
                  <a:prstClr val="white"/>
                </a:solidFill>
              </a:rPr>
              <a:t>Lenders should establish </a:t>
            </a:r>
            <a:r>
              <a:rPr lang="en-US" sz="2800" dirty="0">
                <a:solidFill>
                  <a:prstClr val="white"/>
                </a:solidFill>
              </a:rPr>
              <a:t>appropriate appraiser qualification criteria and review procedures to ensure that the third party </a:t>
            </a:r>
            <a:r>
              <a:rPr lang="en-US" sz="2800" dirty="0" smtClean="0">
                <a:solidFill>
                  <a:prstClr val="white"/>
                </a:solidFill>
              </a:rPr>
              <a:t>uses those </a:t>
            </a:r>
            <a:r>
              <a:rPr lang="en-US" sz="2800" dirty="0">
                <a:solidFill>
                  <a:prstClr val="white"/>
                </a:solidFill>
              </a:rPr>
              <a:t>qualification criteria</a:t>
            </a:r>
            <a:r>
              <a:rPr lang="en-US" sz="2800" dirty="0" smtClean="0">
                <a:solidFill>
                  <a:prstClr val="white"/>
                </a:solidFill>
              </a:rPr>
              <a:t> in the </a:t>
            </a:r>
            <a:r>
              <a:rPr lang="en-US" sz="2800" dirty="0">
                <a:solidFill>
                  <a:prstClr val="white"/>
                </a:solidFill>
              </a:rPr>
              <a:t>selection process.</a:t>
            </a:r>
            <a:endParaRPr lang="en-US" sz="2800" dirty="0" smtClean="0">
              <a:solidFill>
                <a:schemeClr val="bg1"/>
              </a:solidFill>
            </a:endParaRPr>
          </a:p>
          <a:p>
            <a:pPr>
              <a:spcAft>
                <a:spcPts val="1200"/>
              </a:spcAft>
            </a:pPr>
            <a:r>
              <a:rPr lang="en-US" sz="2800" dirty="0" smtClean="0">
                <a:solidFill>
                  <a:schemeClr val="bg1"/>
                </a:solidFill>
              </a:rPr>
              <a:t>Some </a:t>
            </a:r>
            <a:r>
              <a:rPr lang="en-US" sz="2800" dirty="0">
                <a:solidFill>
                  <a:schemeClr val="bg1"/>
                </a:solidFill>
              </a:rPr>
              <a:t>lenders are not adhering to </a:t>
            </a:r>
            <a:r>
              <a:rPr lang="en-US" sz="2800" dirty="0" smtClean="0">
                <a:solidFill>
                  <a:schemeClr val="bg1"/>
                </a:solidFill>
              </a:rPr>
              <a:t>these guidelines.</a:t>
            </a:r>
          </a:p>
          <a:p>
            <a:r>
              <a:rPr lang="en-US" sz="2800" dirty="0" smtClean="0">
                <a:solidFill>
                  <a:schemeClr val="bg1"/>
                </a:solidFill>
              </a:rPr>
              <a:t>YOU </a:t>
            </a:r>
            <a:r>
              <a:rPr lang="en-US" sz="2800" dirty="0">
                <a:solidFill>
                  <a:schemeClr val="bg1"/>
                </a:solidFill>
              </a:rPr>
              <a:t>have the RIGHT to expect a COMPETENT appraiser.</a:t>
            </a:r>
          </a:p>
          <a:p>
            <a:endParaRPr lang="en-US" sz="1200" dirty="0">
              <a:solidFill>
                <a:schemeClr val="bg1"/>
              </a:solidFill>
            </a:endParaRPr>
          </a:p>
          <a:p>
            <a:pPr algn="ctr"/>
            <a:r>
              <a:rPr lang="en-US" sz="2800" dirty="0" smtClean="0">
                <a:solidFill>
                  <a:schemeClr val="bg1"/>
                </a:solidFill>
              </a:rPr>
              <a:t>www.fanniemae.com/content/fact_sheet/appraisal-guidance.pdf</a:t>
            </a:r>
            <a:endParaRPr lang="en-US" sz="2800" dirty="0">
              <a:solidFill>
                <a:schemeClr val="bg1"/>
              </a:solidFill>
            </a:endParaRPr>
          </a:p>
        </p:txBody>
      </p:sp>
      <p:sp>
        <p:nvSpPr>
          <p:cNvPr id="6" name="Title 1"/>
          <p:cNvSpPr txBox="1">
            <a:spLocks/>
          </p:cNvSpPr>
          <p:nvPr/>
        </p:nvSpPr>
        <p:spPr>
          <a:xfrm>
            <a:off x="568037" y="162179"/>
            <a:ext cx="11224627" cy="7799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dirty="0" smtClean="0">
                <a:solidFill>
                  <a:srgbClr val="00FF00"/>
                </a:solidFill>
              </a:rPr>
              <a:t>Fannie Mae Guidance for Lenders &amp; Appraisers</a:t>
            </a:r>
            <a:endParaRPr lang="en-US" dirty="0"/>
          </a:p>
        </p:txBody>
      </p:sp>
    </p:spTree>
    <p:extLst>
      <p:ext uri="{BB962C8B-B14F-4D97-AF65-F5344CB8AC3E}">
        <p14:creationId xmlns:p14="http://schemas.microsoft.com/office/powerpoint/2010/main" val="19615780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991"/>
            <a:ext cx="10515600" cy="1325563"/>
          </a:xfrm>
        </p:spPr>
        <p:txBody>
          <a:bodyPr/>
          <a:lstStyle/>
          <a:p>
            <a:r>
              <a:rPr lang="en-US" b="1" dirty="0" smtClean="0">
                <a:solidFill>
                  <a:srgbClr val="66FF33"/>
                </a:solidFill>
              </a:rPr>
              <a:t>A Leading </a:t>
            </a:r>
            <a:r>
              <a:rPr lang="en-US" b="1" dirty="0">
                <a:solidFill>
                  <a:srgbClr val="66FF33"/>
                </a:solidFill>
              </a:rPr>
              <a:t>Appraiser’s Advice</a:t>
            </a:r>
          </a:p>
        </p:txBody>
      </p:sp>
      <p:sp>
        <p:nvSpPr>
          <p:cNvPr id="3" name="Content Placeholder 2"/>
          <p:cNvSpPr>
            <a:spLocks noGrp="1"/>
          </p:cNvSpPr>
          <p:nvPr>
            <p:ph idx="1"/>
          </p:nvPr>
        </p:nvSpPr>
        <p:spPr>
          <a:xfrm>
            <a:off x="838199" y="1260848"/>
            <a:ext cx="10765923" cy="4642410"/>
          </a:xfrm>
        </p:spPr>
        <p:txBody>
          <a:bodyPr>
            <a:noAutofit/>
          </a:bodyPr>
          <a:lstStyle/>
          <a:p>
            <a:pPr marL="0" indent="0">
              <a:spcAft>
                <a:spcPts val="1200"/>
              </a:spcAft>
              <a:buNone/>
            </a:pPr>
            <a:r>
              <a:rPr lang="en-US" dirty="0" smtClean="0">
                <a:solidFill>
                  <a:schemeClr val="bg1"/>
                </a:solidFill>
              </a:rPr>
              <a:t>Sandra Adomatis, the appraiser credited with developing the AI </a:t>
            </a:r>
            <a:r>
              <a:rPr lang="en-US" i="1" dirty="0" smtClean="0">
                <a:solidFill>
                  <a:schemeClr val="bg1"/>
                </a:solidFill>
              </a:rPr>
              <a:t>Addendum</a:t>
            </a:r>
            <a:r>
              <a:rPr lang="en-US" dirty="0" smtClean="0">
                <a:solidFill>
                  <a:schemeClr val="bg1"/>
                </a:solidFill>
              </a:rPr>
              <a:t> &amp; ex-Vice Chair of the Appraisal Institute’s Education Committee, </a:t>
            </a:r>
            <a:r>
              <a:rPr lang="en-US" dirty="0" smtClean="0">
                <a:solidFill>
                  <a:schemeClr val="bg1"/>
                </a:solidFill>
              </a:rPr>
              <a:t>provides the following advice (</a:t>
            </a:r>
            <a:r>
              <a:rPr lang="en-US" i="1" dirty="0" smtClean="0">
                <a:solidFill>
                  <a:schemeClr val="bg1"/>
                </a:solidFill>
              </a:rPr>
              <a:t>augmented by the presenter</a:t>
            </a:r>
            <a:r>
              <a:rPr lang="en-US" dirty="0" smtClean="0">
                <a:solidFill>
                  <a:schemeClr val="bg1"/>
                </a:solidFill>
              </a:rPr>
              <a:t>):</a:t>
            </a:r>
            <a:endParaRPr lang="en-US" dirty="0" smtClean="0">
              <a:solidFill>
                <a:schemeClr val="bg1"/>
              </a:solidFill>
            </a:endParaRPr>
          </a:p>
        </p:txBody>
      </p:sp>
      <p:pic>
        <p:nvPicPr>
          <p:cNvPr id="5" name="Picture 4"/>
          <p:cNvPicPr>
            <a:picLocks noChangeAspect="1"/>
          </p:cNvPicPr>
          <p:nvPr/>
        </p:nvPicPr>
        <p:blipFill rotWithShape="1">
          <a:blip r:embed="rId2"/>
          <a:srcRect l="21744" t="42740" r="60740" b="11682"/>
          <a:stretch/>
        </p:blipFill>
        <p:spPr>
          <a:xfrm>
            <a:off x="4469570" y="2539439"/>
            <a:ext cx="2797813" cy="4093096"/>
          </a:xfrm>
          <a:prstGeom prst="rect">
            <a:avLst/>
          </a:prstGeom>
        </p:spPr>
      </p:pic>
    </p:spTree>
    <p:extLst>
      <p:ext uri="{BB962C8B-B14F-4D97-AF65-F5344CB8AC3E}">
        <p14:creationId xmlns:p14="http://schemas.microsoft.com/office/powerpoint/2010/main" val="2982810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0"/>
            <a:ext cx="10515600" cy="1325563"/>
          </a:xfrm>
        </p:spPr>
        <p:txBody>
          <a:bodyPr/>
          <a:lstStyle/>
          <a:p>
            <a:r>
              <a:rPr lang="en-US" b="1" dirty="0" smtClean="0">
                <a:solidFill>
                  <a:srgbClr val="66FF33"/>
                </a:solidFill>
              </a:rPr>
              <a:t>A Leading </a:t>
            </a:r>
            <a:r>
              <a:rPr lang="en-US" b="1" dirty="0">
                <a:solidFill>
                  <a:srgbClr val="66FF33"/>
                </a:solidFill>
              </a:rPr>
              <a:t>Appraiser’s Advice</a:t>
            </a:r>
          </a:p>
        </p:txBody>
      </p:sp>
      <p:sp>
        <p:nvSpPr>
          <p:cNvPr id="3" name="Content Placeholder 2"/>
          <p:cNvSpPr>
            <a:spLocks noGrp="1"/>
          </p:cNvSpPr>
          <p:nvPr>
            <p:ph idx="1"/>
          </p:nvPr>
        </p:nvSpPr>
        <p:spPr>
          <a:xfrm>
            <a:off x="838199" y="2386013"/>
            <a:ext cx="8623258" cy="4271961"/>
          </a:xfrm>
        </p:spPr>
        <p:txBody>
          <a:bodyPr>
            <a:noAutofit/>
          </a:bodyPr>
          <a:lstStyle/>
          <a:p>
            <a:pPr>
              <a:spcAft>
                <a:spcPts val="1200"/>
              </a:spcAft>
            </a:pPr>
            <a:r>
              <a:rPr lang="en-US" dirty="0" smtClean="0">
                <a:solidFill>
                  <a:schemeClr val="bg1"/>
                </a:solidFill>
              </a:rPr>
              <a:t>Complete </a:t>
            </a:r>
            <a:r>
              <a:rPr lang="en-US" dirty="0" smtClean="0">
                <a:solidFill>
                  <a:schemeClr val="bg1"/>
                </a:solidFill>
              </a:rPr>
              <a:t>the AI’s </a:t>
            </a:r>
            <a:r>
              <a:rPr lang="en-US" i="1" dirty="0" smtClean="0">
                <a:solidFill>
                  <a:schemeClr val="bg1"/>
                </a:solidFill>
              </a:rPr>
              <a:t>Residential Green and Energy Efficient Addendum</a:t>
            </a:r>
            <a:r>
              <a:rPr lang="en-US" dirty="0" smtClean="0">
                <a:solidFill>
                  <a:schemeClr val="bg1"/>
                </a:solidFill>
              </a:rPr>
              <a:t> &amp; attach a copy of:</a:t>
            </a:r>
          </a:p>
          <a:p>
            <a:pPr lvl="1">
              <a:spcAft>
                <a:spcPts val="1200"/>
              </a:spcAft>
            </a:pPr>
            <a:r>
              <a:rPr lang="en-US" sz="2800" dirty="0" smtClean="0">
                <a:solidFill>
                  <a:schemeClr val="bg1"/>
                </a:solidFill>
              </a:rPr>
              <a:t>the state energy code compliance certificate (RBES)</a:t>
            </a:r>
          </a:p>
          <a:p>
            <a:pPr lvl="1">
              <a:spcAft>
                <a:spcPts val="1200"/>
              </a:spcAft>
            </a:pPr>
            <a:r>
              <a:rPr lang="en-US" sz="2800" dirty="0" smtClean="0">
                <a:solidFill>
                  <a:schemeClr val="bg1"/>
                </a:solidFill>
              </a:rPr>
              <a:t>the full Home Energy Rating Report (including the Home Energy Rating Certificate)</a:t>
            </a:r>
          </a:p>
          <a:p>
            <a:pPr lvl="1">
              <a:spcAft>
                <a:spcPts val="1200"/>
              </a:spcAft>
            </a:pPr>
            <a:r>
              <a:rPr lang="en-US" sz="2800" dirty="0" smtClean="0">
                <a:solidFill>
                  <a:schemeClr val="bg1"/>
                </a:solidFill>
              </a:rPr>
              <a:t>a graphic display of Home Energy Rating Index</a:t>
            </a:r>
          </a:p>
          <a:p>
            <a:pPr lvl="1"/>
            <a:r>
              <a:rPr lang="en-US" sz="2800" dirty="0" smtClean="0">
                <a:solidFill>
                  <a:schemeClr val="bg1"/>
                </a:solidFill>
              </a:rPr>
              <a:t>3</a:t>
            </a:r>
            <a:r>
              <a:rPr lang="en-US" sz="2800" baseline="30000" dirty="0" smtClean="0">
                <a:solidFill>
                  <a:schemeClr val="bg1"/>
                </a:solidFill>
              </a:rPr>
              <a:t>rd</a:t>
            </a:r>
            <a:r>
              <a:rPr lang="en-US" sz="2800" dirty="0" smtClean="0">
                <a:solidFill>
                  <a:schemeClr val="bg1"/>
                </a:solidFill>
              </a:rPr>
              <a:t> party verified energy-efficiency or green building certifications</a:t>
            </a:r>
          </a:p>
        </p:txBody>
      </p:sp>
      <p:grpSp>
        <p:nvGrpSpPr>
          <p:cNvPr id="12" name="Group 11"/>
          <p:cNvGrpSpPr/>
          <p:nvPr/>
        </p:nvGrpSpPr>
        <p:grpSpPr>
          <a:xfrm>
            <a:off x="9644063" y="3067423"/>
            <a:ext cx="2210384" cy="3590551"/>
            <a:chOff x="8824358" y="1967287"/>
            <a:chExt cx="3030089" cy="4141694"/>
          </a:xfrm>
        </p:grpSpPr>
        <p:grpSp>
          <p:nvGrpSpPr>
            <p:cNvPr id="11" name="Group 10"/>
            <p:cNvGrpSpPr/>
            <p:nvPr/>
          </p:nvGrpSpPr>
          <p:grpSpPr>
            <a:xfrm>
              <a:off x="8824358" y="1967287"/>
              <a:ext cx="3030089" cy="4141694"/>
              <a:chOff x="8824358" y="1967287"/>
              <a:chExt cx="3030089" cy="4141694"/>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4358" y="1967287"/>
                <a:ext cx="3030089" cy="4141694"/>
              </a:xfrm>
              <a:prstGeom prst="rect">
                <a:avLst/>
              </a:prstGeom>
            </p:spPr>
          </p:pic>
          <p:grpSp>
            <p:nvGrpSpPr>
              <p:cNvPr id="10" name="Group 9"/>
              <p:cNvGrpSpPr/>
              <p:nvPr/>
            </p:nvGrpSpPr>
            <p:grpSpPr>
              <a:xfrm>
                <a:off x="10735236" y="4745199"/>
                <a:ext cx="868887" cy="369332"/>
                <a:chOff x="10735236" y="4804193"/>
                <a:chExt cx="868887" cy="369332"/>
              </a:xfrm>
            </p:grpSpPr>
            <p:sp>
              <p:nvSpPr>
                <p:cNvPr id="8" name="TextBox 7"/>
                <p:cNvSpPr txBox="1"/>
                <p:nvPr/>
              </p:nvSpPr>
              <p:spPr>
                <a:xfrm>
                  <a:off x="10985558" y="4804193"/>
                  <a:ext cx="618565" cy="369332"/>
                </a:xfrm>
                <a:prstGeom prst="rect">
                  <a:avLst/>
                </a:prstGeom>
                <a:noFill/>
                <a:ln>
                  <a:solidFill>
                    <a:schemeClr val="tx1"/>
                  </a:solidFill>
                </a:ln>
              </p:spPr>
              <p:txBody>
                <a:bodyPr wrap="square" rtlCol="0">
                  <a:spAutoFit/>
                </a:bodyPr>
                <a:lstStyle/>
                <a:p>
                  <a:pPr algn="ctr"/>
                  <a:r>
                    <a:rPr lang="en-US" b="1" dirty="0" smtClean="0"/>
                    <a:t>38</a:t>
                  </a:r>
                  <a:endParaRPr lang="en-US" b="1" dirty="0"/>
                </a:p>
              </p:txBody>
            </p:sp>
            <p:sp>
              <p:nvSpPr>
                <p:cNvPr id="9" name="Isosceles Triangle 8"/>
                <p:cNvSpPr/>
                <p:nvPr/>
              </p:nvSpPr>
              <p:spPr>
                <a:xfrm rot="16200000">
                  <a:off x="10675732" y="4863697"/>
                  <a:ext cx="369332" cy="250324"/>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 name="TextBox 5"/>
            <p:cNvSpPr txBox="1"/>
            <p:nvPr/>
          </p:nvSpPr>
          <p:spPr>
            <a:xfrm>
              <a:off x="10735233" y="4283534"/>
              <a:ext cx="1119214" cy="532530"/>
            </a:xfrm>
            <a:prstGeom prst="rect">
              <a:avLst/>
            </a:prstGeom>
            <a:noFill/>
          </p:spPr>
          <p:txBody>
            <a:bodyPr wrap="square" rtlCol="0">
              <a:spAutoFit/>
            </a:bodyPr>
            <a:lstStyle/>
            <a:p>
              <a:pPr algn="ctr"/>
              <a:r>
                <a:rPr lang="en-US" sz="1200" dirty="0" smtClean="0"/>
                <a:t>This Home</a:t>
              </a:r>
              <a:endParaRPr lang="en-US" sz="1200" dirty="0"/>
            </a:p>
          </p:txBody>
        </p:sp>
      </p:grpSp>
      <p:sp>
        <p:nvSpPr>
          <p:cNvPr id="4" name="TextBox 3"/>
          <p:cNvSpPr txBox="1"/>
          <p:nvPr/>
        </p:nvSpPr>
        <p:spPr>
          <a:xfrm>
            <a:off x="838199" y="985838"/>
            <a:ext cx="10833642" cy="1686616"/>
          </a:xfrm>
          <a:prstGeom prst="rect">
            <a:avLst/>
          </a:prstGeom>
          <a:noFill/>
        </p:spPr>
        <p:txBody>
          <a:bodyPr wrap="square" rtlCol="0">
            <a:spAutoFit/>
          </a:bodyPr>
          <a:lstStyle/>
          <a:p>
            <a:pPr lvl="0">
              <a:lnSpc>
                <a:spcPct val="90000"/>
              </a:lnSpc>
              <a:spcBef>
                <a:spcPts val="1000"/>
              </a:spcBef>
              <a:spcAft>
                <a:spcPts val="1200"/>
              </a:spcAft>
            </a:pPr>
            <a:r>
              <a:rPr lang="en-US" sz="2800" dirty="0">
                <a:solidFill>
                  <a:prstClr val="white"/>
                </a:solidFill>
              </a:rPr>
              <a:t>Sandra Adomatis, the appraiser credited with developing the AI </a:t>
            </a:r>
            <a:r>
              <a:rPr lang="en-US" sz="2800" i="1" dirty="0">
                <a:solidFill>
                  <a:prstClr val="white"/>
                </a:solidFill>
              </a:rPr>
              <a:t>Addendum</a:t>
            </a:r>
            <a:r>
              <a:rPr lang="en-US" sz="2800" dirty="0">
                <a:solidFill>
                  <a:prstClr val="white"/>
                </a:solidFill>
              </a:rPr>
              <a:t> &amp; ex-Vice Chair of the Appraisal Institute’s Education Committee, provides the following advice (</a:t>
            </a:r>
            <a:r>
              <a:rPr lang="en-US" sz="2800" i="1" dirty="0">
                <a:solidFill>
                  <a:prstClr val="white"/>
                </a:solidFill>
              </a:rPr>
              <a:t>augmented by the presenter</a:t>
            </a:r>
            <a:r>
              <a:rPr lang="en-US" sz="2800" dirty="0">
                <a:solidFill>
                  <a:prstClr val="white"/>
                </a:solidFill>
              </a:rPr>
              <a:t>):</a:t>
            </a:r>
          </a:p>
          <a:p>
            <a:endParaRPr lang="en-US" dirty="0"/>
          </a:p>
        </p:txBody>
      </p:sp>
    </p:spTree>
    <p:extLst>
      <p:ext uri="{BB962C8B-B14F-4D97-AF65-F5344CB8AC3E}">
        <p14:creationId xmlns:p14="http://schemas.microsoft.com/office/powerpoint/2010/main" val="14743565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5016"/>
            <a:ext cx="10515600" cy="1325563"/>
          </a:xfrm>
        </p:spPr>
        <p:txBody>
          <a:bodyPr/>
          <a:lstStyle/>
          <a:p>
            <a:r>
              <a:rPr lang="en-US" b="1" dirty="0">
                <a:solidFill>
                  <a:srgbClr val="66FF33"/>
                </a:solidFill>
              </a:rPr>
              <a:t>A Leading Appraiser’s </a:t>
            </a:r>
            <a:r>
              <a:rPr lang="en-US" b="1" dirty="0" smtClean="0">
                <a:solidFill>
                  <a:srgbClr val="66FF33"/>
                </a:solidFill>
              </a:rPr>
              <a:t>Advice</a:t>
            </a:r>
            <a:endParaRPr lang="en-US" sz="2800" b="1" i="1" dirty="0">
              <a:solidFill>
                <a:srgbClr val="66FF33"/>
              </a:solidFill>
            </a:endParaRPr>
          </a:p>
        </p:txBody>
      </p:sp>
      <p:sp>
        <p:nvSpPr>
          <p:cNvPr id="3" name="Content Placeholder 2"/>
          <p:cNvSpPr>
            <a:spLocks noGrp="1"/>
          </p:cNvSpPr>
          <p:nvPr>
            <p:ph idx="1"/>
          </p:nvPr>
        </p:nvSpPr>
        <p:spPr>
          <a:xfrm>
            <a:off x="838200" y="1704542"/>
            <a:ext cx="10515600" cy="4351338"/>
          </a:xfrm>
        </p:spPr>
        <p:txBody>
          <a:bodyPr>
            <a:normAutofit lnSpcReduction="10000"/>
          </a:bodyPr>
          <a:lstStyle/>
          <a:p>
            <a:pPr marL="0" indent="0">
              <a:spcAft>
                <a:spcPts val="1200"/>
              </a:spcAft>
              <a:buNone/>
            </a:pPr>
            <a:r>
              <a:rPr lang="en-US" dirty="0" smtClean="0">
                <a:solidFill>
                  <a:schemeClr val="bg1"/>
                </a:solidFill>
              </a:rPr>
              <a:t>Sandra Adomatis advises that you ask questions about the </a:t>
            </a:r>
            <a:r>
              <a:rPr lang="en-US" dirty="0">
                <a:solidFill>
                  <a:schemeClr val="bg1"/>
                </a:solidFill>
              </a:rPr>
              <a:t>appraiser’s qualifications before the appraisal begins, </a:t>
            </a:r>
            <a:endParaRPr lang="en-US" dirty="0" smtClean="0">
              <a:solidFill>
                <a:schemeClr val="bg1"/>
              </a:solidFill>
            </a:endParaRPr>
          </a:p>
          <a:p>
            <a:pPr indent="0">
              <a:spcAft>
                <a:spcPts val="1200"/>
              </a:spcAft>
              <a:buNone/>
            </a:pPr>
            <a:r>
              <a:rPr lang="en-US" i="1" dirty="0" smtClean="0">
                <a:solidFill>
                  <a:schemeClr val="bg1"/>
                </a:solidFill>
              </a:rPr>
              <a:t>	or your client </a:t>
            </a:r>
            <a:r>
              <a:rPr lang="en-US" i="1" dirty="0">
                <a:solidFill>
                  <a:schemeClr val="bg1"/>
                </a:solidFill>
              </a:rPr>
              <a:t>could face the cost of two appraisals.</a:t>
            </a:r>
          </a:p>
          <a:p>
            <a:pPr>
              <a:spcAft>
                <a:spcPts val="1200"/>
              </a:spcAft>
            </a:pPr>
            <a:r>
              <a:rPr lang="en-US" dirty="0">
                <a:solidFill>
                  <a:schemeClr val="bg1"/>
                </a:solidFill>
              </a:rPr>
              <a:t>How many hours of energy-efficiency &amp; green building education have they completed?</a:t>
            </a:r>
          </a:p>
          <a:p>
            <a:pPr indent="0">
              <a:spcAft>
                <a:spcPts val="1200"/>
              </a:spcAft>
              <a:buNone/>
            </a:pPr>
            <a:r>
              <a:rPr lang="en-US" i="1" dirty="0" smtClean="0">
                <a:solidFill>
                  <a:schemeClr val="bg1"/>
                </a:solidFill>
              </a:rPr>
              <a:t>	Adomatis </a:t>
            </a:r>
            <a:r>
              <a:rPr lang="en-US" i="1" dirty="0">
                <a:solidFill>
                  <a:schemeClr val="bg1"/>
                </a:solidFill>
              </a:rPr>
              <a:t>feels that 14 hours is appropriate based on AI's “green” </a:t>
            </a:r>
            <a:r>
              <a:rPr lang="en-US" i="1" dirty="0" smtClean="0">
                <a:solidFill>
                  <a:schemeClr val="bg1"/>
                </a:solidFill>
              </a:rPr>
              <a:t>	courses</a:t>
            </a:r>
            <a:r>
              <a:rPr lang="en-US" i="1" dirty="0">
                <a:solidFill>
                  <a:schemeClr val="bg1"/>
                </a:solidFill>
              </a:rPr>
              <a:t>. Unfortunately, it is unlikely that many appraisers have </a:t>
            </a:r>
            <a:r>
              <a:rPr lang="en-US" i="1" dirty="0" smtClean="0">
                <a:solidFill>
                  <a:schemeClr val="bg1"/>
                </a:solidFill>
              </a:rPr>
              <a:t>	that </a:t>
            </a:r>
            <a:r>
              <a:rPr lang="en-US" i="1" dirty="0">
                <a:solidFill>
                  <a:schemeClr val="bg1"/>
                </a:solidFill>
              </a:rPr>
              <a:t>many hours yet, as these courses are so new</a:t>
            </a:r>
            <a:r>
              <a:rPr lang="en-US" i="1" dirty="0" smtClean="0">
                <a:solidFill>
                  <a:schemeClr val="bg1"/>
                </a:solidFill>
              </a:rPr>
              <a:t>.</a:t>
            </a:r>
          </a:p>
          <a:p>
            <a:r>
              <a:rPr lang="en-US" dirty="0">
                <a:solidFill>
                  <a:schemeClr val="bg1"/>
                </a:solidFill>
              </a:rPr>
              <a:t>What is their actual experience appraising green homes</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7510033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435" y="166255"/>
            <a:ext cx="10829365" cy="1325563"/>
          </a:xfrm>
        </p:spPr>
        <p:txBody>
          <a:bodyPr/>
          <a:lstStyle/>
          <a:p>
            <a:r>
              <a:rPr lang="en-US" b="1" dirty="0" smtClean="0">
                <a:solidFill>
                  <a:srgbClr val="66FF33"/>
                </a:solidFill>
              </a:rPr>
              <a:t>A Leading Appraiser’s Advice</a:t>
            </a:r>
            <a:endParaRPr lang="en-US" sz="2800" b="1" i="1" dirty="0">
              <a:solidFill>
                <a:srgbClr val="66FF33"/>
              </a:solidFill>
            </a:endParaRPr>
          </a:p>
        </p:txBody>
      </p:sp>
      <p:sp>
        <p:nvSpPr>
          <p:cNvPr id="3" name="Content Placeholder 2"/>
          <p:cNvSpPr>
            <a:spLocks noGrp="1"/>
          </p:cNvSpPr>
          <p:nvPr>
            <p:ph idx="1"/>
          </p:nvPr>
        </p:nvSpPr>
        <p:spPr>
          <a:xfrm>
            <a:off x="524435" y="1325563"/>
            <a:ext cx="11214847" cy="5172218"/>
          </a:xfrm>
        </p:spPr>
        <p:txBody>
          <a:bodyPr>
            <a:noAutofit/>
          </a:bodyPr>
          <a:lstStyle/>
          <a:p>
            <a:pPr marL="0" indent="0">
              <a:spcBef>
                <a:spcPts val="0"/>
              </a:spcBef>
              <a:spcAft>
                <a:spcPts val="1200"/>
              </a:spcAft>
              <a:buNone/>
            </a:pPr>
            <a:r>
              <a:rPr lang="en-US" dirty="0" smtClean="0">
                <a:solidFill>
                  <a:schemeClr val="bg1"/>
                </a:solidFill>
              </a:rPr>
              <a:t>More possible questions:</a:t>
            </a:r>
          </a:p>
          <a:p>
            <a:pPr>
              <a:spcBef>
                <a:spcPts val="0"/>
              </a:spcBef>
              <a:spcAft>
                <a:spcPts val="1200"/>
              </a:spcAft>
            </a:pPr>
            <a:r>
              <a:rPr lang="en-US" dirty="0" smtClean="0">
                <a:solidFill>
                  <a:schemeClr val="bg1"/>
                </a:solidFill>
              </a:rPr>
              <a:t>Is the appraiser familiar with the AI </a:t>
            </a:r>
            <a:r>
              <a:rPr lang="en-US" i="1" dirty="0" smtClean="0">
                <a:solidFill>
                  <a:schemeClr val="bg1"/>
                </a:solidFill>
              </a:rPr>
              <a:t>Addendum</a:t>
            </a:r>
            <a:r>
              <a:rPr lang="en-US" dirty="0" smtClean="0">
                <a:solidFill>
                  <a:schemeClr val="bg1"/>
                </a:solidFill>
              </a:rPr>
              <a:t>?</a:t>
            </a:r>
          </a:p>
          <a:p>
            <a:pPr>
              <a:spcBef>
                <a:spcPts val="0"/>
              </a:spcBef>
              <a:spcAft>
                <a:spcPts val="1200"/>
              </a:spcAft>
            </a:pPr>
            <a:r>
              <a:rPr lang="en-US" dirty="0" smtClean="0">
                <a:solidFill>
                  <a:schemeClr val="bg1"/>
                </a:solidFill>
              </a:rPr>
              <a:t>How will the appraiser assign value to the AI </a:t>
            </a:r>
            <a:r>
              <a:rPr lang="en-US" i="1" dirty="0" smtClean="0">
                <a:solidFill>
                  <a:schemeClr val="bg1"/>
                </a:solidFill>
              </a:rPr>
              <a:t>Addendum</a:t>
            </a:r>
            <a:r>
              <a:rPr lang="en-US" dirty="0" smtClean="0">
                <a:solidFill>
                  <a:schemeClr val="bg1"/>
                </a:solidFill>
              </a:rPr>
              <a:t> defined green categories: “(1) site, (2) water, (3) energy, (4) materials, (5) indoor air quality, &amp; (6) maintenance and operation?”</a:t>
            </a:r>
          </a:p>
          <a:p>
            <a:pPr>
              <a:spcBef>
                <a:spcPts val="0"/>
              </a:spcBef>
              <a:spcAft>
                <a:spcPts val="1200"/>
              </a:spcAft>
            </a:pPr>
            <a:r>
              <a:rPr lang="en-US" dirty="0" smtClean="0">
                <a:solidFill>
                  <a:schemeClr val="bg1"/>
                </a:solidFill>
              </a:rPr>
              <a:t>Ask if the appraiser would calculate &amp; use net present value of the annual energy cost savings, &amp; if so, what are the assumptions, methodology &amp; duration for their savings calculation? </a:t>
            </a:r>
          </a:p>
          <a:p>
            <a:pPr>
              <a:spcBef>
                <a:spcPts val="0"/>
              </a:spcBef>
              <a:spcAft>
                <a:spcPts val="1200"/>
              </a:spcAft>
            </a:pPr>
            <a:r>
              <a:rPr lang="en-US" dirty="0" smtClean="0">
                <a:solidFill>
                  <a:schemeClr val="bg1"/>
                </a:solidFill>
              </a:rPr>
              <a:t>Does the appraiser subscribe to the local MLS?</a:t>
            </a:r>
          </a:p>
          <a:p>
            <a:pPr indent="0">
              <a:spcBef>
                <a:spcPts val="600"/>
              </a:spcBef>
              <a:buNone/>
            </a:pPr>
            <a:r>
              <a:rPr lang="en-US" i="1" dirty="0" smtClean="0">
                <a:solidFill>
                  <a:schemeClr val="bg1"/>
                </a:solidFill>
              </a:rPr>
              <a:t>	If no, this causes concerns about competency above &amp; beyond green 	building!</a:t>
            </a:r>
          </a:p>
        </p:txBody>
      </p:sp>
    </p:spTree>
    <p:extLst>
      <p:ext uri="{BB962C8B-B14F-4D97-AF65-F5344CB8AC3E}">
        <p14:creationId xmlns:p14="http://schemas.microsoft.com/office/powerpoint/2010/main" val="11370771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lstStyle/>
          <a:p>
            <a:r>
              <a:rPr lang="en-US" b="1" dirty="0" smtClean="0">
                <a:solidFill>
                  <a:srgbClr val="66FF33"/>
                </a:solidFill>
              </a:rPr>
              <a:t>A Leading Appraiser’s Advice</a:t>
            </a:r>
            <a:endParaRPr lang="en-US" sz="2800" b="1" i="1" dirty="0">
              <a:solidFill>
                <a:srgbClr val="66FF33"/>
              </a:solidFill>
            </a:endParaRPr>
          </a:p>
        </p:txBody>
      </p:sp>
      <p:sp>
        <p:nvSpPr>
          <p:cNvPr id="3" name="Content Placeholder 2"/>
          <p:cNvSpPr>
            <a:spLocks noGrp="1"/>
          </p:cNvSpPr>
          <p:nvPr>
            <p:ph idx="1"/>
          </p:nvPr>
        </p:nvSpPr>
        <p:spPr/>
        <p:txBody>
          <a:bodyPr/>
          <a:lstStyle/>
          <a:p>
            <a:pPr>
              <a:spcAft>
                <a:spcPts val="1200"/>
              </a:spcAft>
            </a:pPr>
            <a:r>
              <a:rPr lang="en-US" dirty="0" smtClean="0">
                <a:solidFill>
                  <a:schemeClr val="bg1"/>
                </a:solidFill>
              </a:rPr>
              <a:t>Provide the AI </a:t>
            </a:r>
            <a:r>
              <a:rPr lang="en-US" i="1" dirty="0" smtClean="0">
                <a:solidFill>
                  <a:schemeClr val="bg1"/>
                </a:solidFill>
              </a:rPr>
              <a:t>Addendum</a:t>
            </a:r>
            <a:r>
              <a:rPr lang="en-US" dirty="0" smtClean="0">
                <a:solidFill>
                  <a:schemeClr val="bg1"/>
                </a:solidFill>
              </a:rPr>
              <a:t> &amp; attachments to the appraiser before beginning the site visit of the subject property. </a:t>
            </a:r>
          </a:p>
          <a:p>
            <a:pPr>
              <a:spcAft>
                <a:spcPts val="1200"/>
              </a:spcAft>
            </a:pPr>
            <a:r>
              <a:rPr lang="en-US" dirty="0" smtClean="0">
                <a:solidFill>
                  <a:schemeClr val="bg1"/>
                </a:solidFill>
              </a:rPr>
              <a:t>Someone knowledgeable about the efficiency &amp; green features in the home should accompany the appraiser to clarify, elaborate, &amp; answer the appraiser’s questions.</a:t>
            </a:r>
          </a:p>
        </p:txBody>
      </p:sp>
    </p:spTree>
    <p:extLst>
      <p:ext uri="{BB962C8B-B14F-4D97-AF65-F5344CB8AC3E}">
        <p14:creationId xmlns:p14="http://schemas.microsoft.com/office/powerpoint/2010/main" val="37846371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6302" y="1704801"/>
            <a:ext cx="3348318" cy="1200329"/>
          </a:xfrm>
          <a:prstGeom prst="rect">
            <a:avLst/>
          </a:prstGeom>
          <a:noFill/>
        </p:spPr>
        <p:txBody>
          <a:bodyPr wrap="square" rtlCol="0">
            <a:spAutoFit/>
          </a:bodyPr>
          <a:lstStyle/>
          <a:p>
            <a:r>
              <a:rPr lang="en-US" sz="3600" dirty="0" smtClean="0">
                <a:solidFill>
                  <a:prstClr val="white"/>
                </a:solidFill>
                <a:effectLst>
                  <a:outerShdw blurRad="38100" dist="38100" dir="2700000" algn="tl">
                    <a:srgbClr val="000000">
                      <a:alpha val="43137"/>
                    </a:srgbClr>
                  </a:outerShdw>
                </a:effectLst>
              </a:rPr>
              <a:t>We decided to work together.</a:t>
            </a:r>
            <a:endParaRPr lang="en-US" sz="3600" dirty="0">
              <a:solidFill>
                <a:prstClr val="white"/>
              </a:solidFill>
              <a:effectLst>
                <a:outerShdw blurRad="38100" dist="38100" dir="2700000" algn="tl">
                  <a:srgbClr val="000000">
                    <a:alpha val="43137"/>
                  </a:srgbClr>
                </a:outerShdw>
              </a:effectLst>
            </a:endParaRPr>
          </a:p>
        </p:txBody>
      </p:sp>
      <p:pic>
        <p:nvPicPr>
          <p:cNvPr id="1026" name="Picture 2" descr="http://www.hollywoodreporter.com/sites/default/files/imagecache/thumbnail_570x321/2010/12/stooges_a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5141" y="1246748"/>
            <a:ext cx="7781340" cy="43795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6302" y="477307"/>
            <a:ext cx="2935864" cy="769441"/>
          </a:xfrm>
          <a:prstGeom prst="rect">
            <a:avLst/>
          </a:prstGeom>
          <a:noFill/>
        </p:spPr>
        <p:txBody>
          <a:bodyPr wrap="square" rtlCol="0">
            <a:spAutoFit/>
          </a:bodyPr>
          <a:lstStyle/>
          <a:p>
            <a:r>
              <a:rPr lang="en-US" sz="4400" b="1" dirty="0" smtClean="0">
                <a:solidFill>
                  <a:srgbClr val="00FF00"/>
                </a:solidFill>
                <a:latin typeface="Calibri Light" panose="020F0302020204030204" pitchFamily="34" charset="0"/>
              </a:rPr>
              <a:t>Outcome!</a:t>
            </a:r>
            <a:endParaRPr lang="en-US" sz="4400" b="1" dirty="0">
              <a:solidFill>
                <a:srgbClr val="00FF00"/>
              </a:solidFill>
              <a:latin typeface="Calibri Light" panose="020F0302020204030204" pitchFamily="34" charset="0"/>
            </a:endParaRPr>
          </a:p>
        </p:txBody>
      </p:sp>
    </p:spTree>
    <p:extLst>
      <p:ext uri="{BB962C8B-B14F-4D97-AF65-F5344CB8AC3E}">
        <p14:creationId xmlns:p14="http://schemas.microsoft.com/office/powerpoint/2010/main" val="22756121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66FF33"/>
                </a:solidFill>
              </a:rPr>
              <a:t>When Selling a Home</a:t>
            </a:r>
            <a:endParaRPr lang="en-US" dirty="0"/>
          </a:p>
        </p:txBody>
      </p:sp>
      <p:sp>
        <p:nvSpPr>
          <p:cNvPr id="3" name="Content Placeholder 2"/>
          <p:cNvSpPr>
            <a:spLocks noGrp="1"/>
          </p:cNvSpPr>
          <p:nvPr>
            <p:ph idx="1"/>
          </p:nvPr>
        </p:nvSpPr>
        <p:spPr>
          <a:xfrm>
            <a:off x="838200" y="1578334"/>
            <a:ext cx="10515600" cy="4776881"/>
          </a:xfrm>
        </p:spPr>
        <p:txBody>
          <a:bodyPr>
            <a:normAutofit/>
          </a:bodyPr>
          <a:lstStyle/>
          <a:p>
            <a:pPr lvl="0"/>
            <a:r>
              <a:rPr lang="en-US" dirty="0" smtClean="0">
                <a:solidFill>
                  <a:prstClr val="white"/>
                </a:solidFill>
              </a:rPr>
              <a:t>Make sure your listing agent enters your home’s score in the HERS Index field &amp; the building certification(s) earned in the MLS.</a:t>
            </a:r>
          </a:p>
          <a:p>
            <a:pPr lvl="0"/>
            <a:r>
              <a:rPr lang="en-US" dirty="0" smtClean="0">
                <a:solidFill>
                  <a:prstClr val="white"/>
                </a:solidFill>
              </a:rPr>
              <a:t>Let them know that they can find educational support materials at NNEREN.com.</a:t>
            </a:r>
          </a:p>
          <a:p>
            <a:pPr lvl="0"/>
            <a:r>
              <a:rPr lang="en-US" dirty="0" smtClean="0">
                <a:solidFill>
                  <a:prstClr val="white"/>
                </a:solidFill>
              </a:rPr>
              <a:t>Have </a:t>
            </a:r>
            <a:r>
              <a:rPr lang="en-US" dirty="0">
                <a:solidFill>
                  <a:prstClr val="white"/>
                </a:solidFill>
              </a:rPr>
              <a:t>your listing agent attach the </a:t>
            </a:r>
            <a:r>
              <a:rPr lang="en-US" dirty="0" smtClean="0">
                <a:solidFill>
                  <a:prstClr val="white"/>
                </a:solidFill>
              </a:rPr>
              <a:t>AI’s </a:t>
            </a:r>
            <a:r>
              <a:rPr lang="en-US" i="1" dirty="0" smtClean="0">
                <a:solidFill>
                  <a:prstClr val="white"/>
                </a:solidFill>
              </a:rPr>
              <a:t>Residential Green and Energy Efficient Addendum</a:t>
            </a:r>
            <a:r>
              <a:rPr lang="en-US" dirty="0" smtClean="0">
                <a:solidFill>
                  <a:prstClr val="white"/>
                </a:solidFill>
              </a:rPr>
              <a:t> </a:t>
            </a:r>
            <a:r>
              <a:rPr lang="en-US" dirty="0">
                <a:solidFill>
                  <a:prstClr val="white"/>
                </a:solidFill>
              </a:rPr>
              <a:t>&amp; other documents previously </a:t>
            </a:r>
            <a:r>
              <a:rPr lang="en-US" dirty="0" smtClean="0">
                <a:solidFill>
                  <a:prstClr val="white"/>
                </a:solidFill>
              </a:rPr>
              <a:t>mentioned </a:t>
            </a:r>
            <a:r>
              <a:rPr lang="en-US" dirty="0">
                <a:solidFill>
                  <a:prstClr val="white"/>
                </a:solidFill>
              </a:rPr>
              <a:t>to the MLS listing</a:t>
            </a:r>
            <a:r>
              <a:rPr lang="en-US" dirty="0" smtClean="0">
                <a:solidFill>
                  <a:prstClr val="white"/>
                </a:solidFill>
              </a:rPr>
              <a:t>.</a:t>
            </a:r>
          </a:p>
          <a:p>
            <a:pPr lvl="0"/>
            <a:r>
              <a:rPr lang="en-US" dirty="0" smtClean="0">
                <a:solidFill>
                  <a:prstClr val="white"/>
                </a:solidFill>
              </a:rPr>
              <a:t>Review with your Realtor &amp; make sure they are able to explain to potential buyers that the cost of ownership will likely be less when the home is energy efficient &amp; that they need to consider energy cost &amp; mortgage costs together to understand the cost of ownership.</a:t>
            </a:r>
            <a:endParaRPr lang="en-US" dirty="0">
              <a:solidFill>
                <a:prstClr val="white"/>
              </a:solidFill>
            </a:endParaRPr>
          </a:p>
          <a:p>
            <a:endParaRPr lang="en-US" dirty="0"/>
          </a:p>
        </p:txBody>
      </p:sp>
      <p:pic>
        <p:nvPicPr>
          <p:cNvPr id="4" name="Picture 3"/>
          <p:cNvPicPr>
            <a:picLocks noChangeAspect="1"/>
          </p:cNvPicPr>
          <p:nvPr/>
        </p:nvPicPr>
        <p:blipFill>
          <a:blip r:embed="rId2"/>
          <a:stretch>
            <a:fillRect/>
          </a:stretch>
        </p:blipFill>
        <p:spPr>
          <a:xfrm>
            <a:off x="7972424" y="365126"/>
            <a:ext cx="2877337" cy="1113988"/>
          </a:xfrm>
          <a:prstGeom prst="rect">
            <a:avLst/>
          </a:prstGeom>
        </p:spPr>
      </p:pic>
    </p:spTree>
    <p:extLst>
      <p:ext uri="{BB962C8B-B14F-4D97-AF65-F5344CB8AC3E}">
        <p14:creationId xmlns:p14="http://schemas.microsoft.com/office/powerpoint/2010/main" val="3029340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0"/>
          <p:cNvGraphicFramePr>
            <a:graphicFrameLocks noChangeAspect="1"/>
          </p:cNvGraphicFramePr>
          <p:nvPr>
            <p:extLst/>
          </p:nvPr>
        </p:nvGraphicFramePr>
        <p:xfrm>
          <a:off x="282575" y="85725"/>
          <a:ext cx="11617325" cy="6772275"/>
        </p:xfrm>
        <a:graphic>
          <a:graphicData uri="http://schemas.openxmlformats.org/presentationml/2006/ole">
            <mc:AlternateContent xmlns:mc="http://schemas.openxmlformats.org/markup-compatibility/2006">
              <mc:Choice xmlns:v="urn:schemas-microsoft-com:vml" Requires="v">
                <p:oleObj spid="_x0000_s5163" name="Worksheet" r:id="rId4" imgW="6172260" imgH="3943278" progId="Excel.Sheet.8">
                  <p:embed/>
                </p:oleObj>
              </mc:Choice>
              <mc:Fallback>
                <p:oleObj name="Worksheet" r:id="rId4" imgW="6172260" imgH="3943278" progId="Excel.Sheet.8">
                  <p:embed/>
                  <p:pic>
                    <p:nvPicPr>
                      <p:cNvPr id="0" name=""/>
                      <p:cNvPicPr>
                        <a:picLocks noChangeAspect="1" noChangeArrowheads="1"/>
                      </p:cNvPicPr>
                      <p:nvPr/>
                    </p:nvPicPr>
                    <p:blipFill>
                      <a:blip r:embed="rId5"/>
                      <a:srcRect/>
                      <a:stretch>
                        <a:fillRect/>
                      </a:stretch>
                    </p:blipFill>
                    <p:spPr bwMode="auto">
                      <a:xfrm>
                        <a:off x="282575" y="85725"/>
                        <a:ext cx="11617325" cy="6772275"/>
                      </a:xfrm>
                      <a:prstGeom prst="rect">
                        <a:avLst/>
                      </a:prstGeom>
                      <a:noFill/>
                      <a:ln>
                        <a:noFill/>
                      </a:ln>
                      <a:effectLst/>
                      <a:extLst/>
                    </p:spPr>
                  </p:pic>
                </p:oleObj>
              </mc:Fallback>
            </mc:AlternateContent>
          </a:graphicData>
        </a:graphic>
      </p:graphicFrame>
      <p:sp>
        <p:nvSpPr>
          <p:cNvPr id="4101" name="Oval 7"/>
          <p:cNvSpPr>
            <a:spLocks noChangeArrowheads="1"/>
          </p:cNvSpPr>
          <p:nvPr/>
        </p:nvSpPr>
        <p:spPr bwMode="auto">
          <a:xfrm>
            <a:off x="10210800" y="5096595"/>
            <a:ext cx="990600" cy="430146"/>
          </a:xfrm>
          <a:prstGeom prst="ellipse">
            <a:avLst/>
          </a:prstGeom>
          <a:noFill/>
          <a:ln w="63500">
            <a:solidFill>
              <a:srgbClr val="FFFF00"/>
            </a:solidFill>
            <a:round/>
            <a:headEnd/>
            <a:tailEnd/>
          </a:ln>
        </p:spPr>
        <p:txBody>
          <a:bodyPr wrap="none" anchor="ctr"/>
          <a:lstStyle/>
          <a:p>
            <a:endParaRPr lang="en-US">
              <a:solidFill>
                <a:prstClr val="black"/>
              </a:solidFill>
            </a:endParaRPr>
          </a:p>
        </p:txBody>
      </p:sp>
      <p:sp>
        <p:nvSpPr>
          <p:cNvPr id="4102" name="TextBox 4"/>
          <p:cNvSpPr txBox="1">
            <a:spLocks noChangeArrowheads="1"/>
          </p:cNvSpPr>
          <p:nvPr/>
        </p:nvSpPr>
        <p:spPr bwMode="auto">
          <a:xfrm>
            <a:off x="9939617" y="3164167"/>
            <a:ext cx="1524000" cy="369888"/>
          </a:xfrm>
          <a:prstGeom prst="rect">
            <a:avLst/>
          </a:prstGeom>
          <a:noFill/>
          <a:ln w="9525">
            <a:noFill/>
            <a:miter lim="800000"/>
            <a:headEnd/>
            <a:tailEnd/>
          </a:ln>
        </p:spPr>
        <p:txBody>
          <a:bodyPr>
            <a:spAutoFit/>
          </a:bodyPr>
          <a:lstStyle/>
          <a:p>
            <a:pPr algn="ctr"/>
            <a:r>
              <a:rPr lang="en-US" b="1" u="sng" dirty="0">
                <a:solidFill>
                  <a:prstClr val="white"/>
                </a:solidFill>
              </a:rPr>
              <a:t>Savings</a:t>
            </a:r>
          </a:p>
        </p:txBody>
      </p:sp>
      <p:sp>
        <p:nvSpPr>
          <p:cNvPr id="4103" name="TextBox 5"/>
          <p:cNvSpPr txBox="1">
            <a:spLocks noChangeArrowheads="1"/>
          </p:cNvSpPr>
          <p:nvPr/>
        </p:nvSpPr>
        <p:spPr bwMode="auto">
          <a:xfrm>
            <a:off x="9939617" y="4367946"/>
            <a:ext cx="1524000" cy="369888"/>
          </a:xfrm>
          <a:prstGeom prst="rect">
            <a:avLst/>
          </a:prstGeom>
          <a:noFill/>
          <a:ln w="9525">
            <a:noFill/>
            <a:miter lim="800000"/>
            <a:headEnd/>
            <a:tailEnd/>
          </a:ln>
        </p:spPr>
        <p:txBody>
          <a:bodyPr>
            <a:spAutoFit/>
          </a:bodyPr>
          <a:lstStyle/>
          <a:p>
            <a:pPr algn="ctr"/>
            <a:r>
              <a:rPr lang="en-US" b="1" u="sng" dirty="0">
                <a:solidFill>
                  <a:prstClr val="white"/>
                </a:solidFill>
              </a:rPr>
              <a:t>Savings</a:t>
            </a:r>
          </a:p>
        </p:txBody>
      </p:sp>
      <p:sp>
        <p:nvSpPr>
          <p:cNvPr id="4104" name="TextBox 6"/>
          <p:cNvSpPr txBox="1">
            <a:spLocks noChangeArrowheads="1"/>
          </p:cNvSpPr>
          <p:nvPr/>
        </p:nvSpPr>
        <p:spPr bwMode="auto">
          <a:xfrm>
            <a:off x="9711017" y="1286155"/>
            <a:ext cx="1752600" cy="369888"/>
          </a:xfrm>
          <a:prstGeom prst="rect">
            <a:avLst/>
          </a:prstGeom>
          <a:noFill/>
          <a:ln w="9525">
            <a:noFill/>
            <a:miter lim="800000"/>
            <a:headEnd/>
            <a:tailEnd/>
          </a:ln>
        </p:spPr>
        <p:txBody>
          <a:bodyPr>
            <a:spAutoFit/>
          </a:bodyPr>
          <a:lstStyle/>
          <a:p>
            <a:pPr algn="ctr"/>
            <a:r>
              <a:rPr lang="en-US" b="1" u="sng" dirty="0">
                <a:solidFill>
                  <a:prstClr val="white"/>
                </a:solidFill>
              </a:rPr>
              <a:t>Increased Cost</a:t>
            </a:r>
          </a:p>
        </p:txBody>
      </p:sp>
    </p:spTree>
    <p:extLst>
      <p:ext uri="{BB962C8B-B14F-4D97-AF65-F5344CB8AC3E}">
        <p14:creationId xmlns:p14="http://schemas.microsoft.com/office/powerpoint/2010/main" val="1985049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454" y="341507"/>
            <a:ext cx="10515600" cy="1325563"/>
          </a:xfrm>
        </p:spPr>
        <p:txBody>
          <a:bodyPr/>
          <a:lstStyle/>
          <a:p>
            <a:r>
              <a:rPr lang="en-US" b="1" dirty="0" smtClean="0">
                <a:solidFill>
                  <a:srgbClr val="66FF33"/>
                </a:solidFill>
              </a:rPr>
              <a:t>Find a Supportive Mortgage Lender</a:t>
            </a:r>
            <a:endParaRPr lang="en-US" b="1" dirty="0">
              <a:solidFill>
                <a:srgbClr val="66FF33"/>
              </a:solidFill>
            </a:endParaRPr>
          </a:p>
        </p:txBody>
      </p:sp>
      <p:sp>
        <p:nvSpPr>
          <p:cNvPr id="3" name="Content Placeholder 2"/>
          <p:cNvSpPr>
            <a:spLocks noGrp="1"/>
          </p:cNvSpPr>
          <p:nvPr>
            <p:ph idx="1"/>
          </p:nvPr>
        </p:nvSpPr>
        <p:spPr>
          <a:xfrm>
            <a:off x="1004454" y="1805615"/>
            <a:ext cx="10515600" cy="3348275"/>
          </a:xfrm>
        </p:spPr>
        <p:txBody>
          <a:bodyPr>
            <a:noAutofit/>
          </a:bodyPr>
          <a:lstStyle/>
          <a:p>
            <a:pPr>
              <a:spcBef>
                <a:spcPts val="0"/>
              </a:spcBef>
              <a:spcAft>
                <a:spcPts val="1200"/>
              </a:spcAft>
            </a:pPr>
            <a:r>
              <a:rPr lang="en-US" dirty="0">
                <a:solidFill>
                  <a:schemeClr val="bg1"/>
                </a:solidFill>
              </a:rPr>
              <a:t>The appraiser works for the bank, not the prospective buyer. </a:t>
            </a:r>
          </a:p>
          <a:p>
            <a:pPr>
              <a:spcBef>
                <a:spcPts val="0"/>
              </a:spcBef>
              <a:spcAft>
                <a:spcPts val="1200"/>
              </a:spcAft>
            </a:pPr>
            <a:r>
              <a:rPr lang="en-US" dirty="0" smtClean="0">
                <a:solidFill>
                  <a:schemeClr val="bg1"/>
                </a:solidFill>
              </a:rPr>
              <a:t>A </a:t>
            </a:r>
            <a:r>
              <a:rPr lang="en-US" dirty="0">
                <a:solidFill>
                  <a:schemeClr val="bg1"/>
                </a:solidFill>
              </a:rPr>
              <a:t>supportive lender can help temper appraisal issues, &amp; even offer helpful alternatives such as flexibility, on loan-to-value ratios. </a:t>
            </a:r>
          </a:p>
          <a:p>
            <a:pPr lvl="0">
              <a:spcBef>
                <a:spcPts val="0"/>
              </a:spcBef>
              <a:spcAft>
                <a:spcPts val="1200"/>
              </a:spcAft>
            </a:pPr>
            <a:r>
              <a:rPr lang="en-US" dirty="0" smtClean="0">
                <a:solidFill>
                  <a:prstClr val="white"/>
                </a:solidFill>
              </a:rPr>
              <a:t>Include </a:t>
            </a:r>
            <a:r>
              <a:rPr lang="en-US" dirty="0">
                <a:solidFill>
                  <a:prstClr val="white"/>
                </a:solidFill>
              </a:rPr>
              <a:t>the AI </a:t>
            </a:r>
            <a:r>
              <a:rPr lang="en-US" i="1" dirty="0">
                <a:solidFill>
                  <a:prstClr val="white"/>
                </a:solidFill>
              </a:rPr>
              <a:t>Addendum</a:t>
            </a:r>
            <a:r>
              <a:rPr lang="en-US" dirty="0">
                <a:solidFill>
                  <a:prstClr val="white"/>
                </a:solidFill>
              </a:rPr>
              <a:t> with the </a:t>
            </a:r>
            <a:r>
              <a:rPr lang="en-US" dirty="0" smtClean="0">
                <a:solidFill>
                  <a:prstClr val="white"/>
                </a:solidFill>
              </a:rPr>
              <a:t>bank </a:t>
            </a:r>
            <a:r>
              <a:rPr lang="en-US" dirty="0">
                <a:solidFill>
                  <a:prstClr val="white"/>
                </a:solidFill>
              </a:rPr>
              <a:t>loan </a:t>
            </a:r>
            <a:r>
              <a:rPr lang="en-US" dirty="0" smtClean="0">
                <a:solidFill>
                  <a:prstClr val="white"/>
                </a:solidFill>
              </a:rPr>
              <a:t>application… </a:t>
            </a:r>
          </a:p>
          <a:p>
            <a:pPr marL="0" lvl="0" indent="0">
              <a:spcBef>
                <a:spcPts val="0"/>
              </a:spcBef>
              <a:spcAft>
                <a:spcPts val="1200"/>
              </a:spcAft>
              <a:buNone/>
            </a:pPr>
            <a:r>
              <a:rPr lang="en-US" dirty="0" smtClean="0">
                <a:solidFill>
                  <a:prstClr val="white"/>
                </a:solidFill>
              </a:rPr>
              <a:t>	</a:t>
            </a:r>
            <a:r>
              <a:rPr lang="en-US" dirty="0" smtClean="0">
                <a:solidFill>
                  <a:srgbClr val="00FF00"/>
                </a:solidFill>
              </a:rPr>
              <a:t>(it’s the trigger with regard to the Competency Rule, PULL IT)!</a:t>
            </a:r>
          </a:p>
          <a:p>
            <a:pPr lvl="0">
              <a:spcBef>
                <a:spcPts val="0"/>
              </a:spcBef>
            </a:pPr>
            <a:r>
              <a:rPr lang="en-US" dirty="0" smtClean="0">
                <a:solidFill>
                  <a:prstClr val="white"/>
                </a:solidFill>
              </a:rPr>
              <a:t>Then work </a:t>
            </a:r>
            <a:r>
              <a:rPr lang="en-US" dirty="0">
                <a:solidFill>
                  <a:prstClr val="white"/>
                </a:solidFill>
              </a:rPr>
              <a:t>with the </a:t>
            </a:r>
            <a:r>
              <a:rPr lang="en-US" dirty="0" smtClean="0">
                <a:solidFill>
                  <a:prstClr val="white"/>
                </a:solidFill>
              </a:rPr>
              <a:t>lender </a:t>
            </a:r>
            <a:r>
              <a:rPr lang="en-US" dirty="0">
                <a:solidFill>
                  <a:prstClr val="white"/>
                </a:solidFill>
              </a:rPr>
              <a:t>to find </a:t>
            </a:r>
            <a:r>
              <a:rPr lang="en-US" dirty="0" smtClean="0">
                <a:solidFill>
                  <a:prstClr val="white"/>
                </a:solidFill>
              </a:rPr>
              <a:t>a competent appraiser.</a:t>
            </a:r>
          </a:p>
          <a:p>
            <a:pPr marL="0" lvl="0" indent="0">
              <a:spcBef>
                <a:spcPts val="0"/>
              </a:spcBef>
              <a:buNone/>
            </a:pPr>
            <a:endParaRPr lang="en-US" dirty="0" smtClean="0">
              <a:solidFill>
                <a:schemeClr val="bg1"/>
              </a:solidFill>
            </a:endParaRPr>
          </a:p>
        </p:txBody>
      </p:sp>
    </p:spTree>
    <p:extLst>
      <p:ext uri="{BB962C8B-B14F-4D97-AF65-F5344CB8AC3E}">
        <p14:creationId xmlns:p14="http://schemas.microsoft.com/office/powerpoint/2010/main" val="30815828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412" y="0"/>
            <a:ext cx="11282081" cy="1325563"/>
          </a:xfrm>
        </p:spPr>
        <p:txBody>
          <a:bodyPr/>
          <a:lstStyle/>
          <a:p>
            <a:r>
              <a:rPr lang="en-US" b="1" dirty="0" smtClean="0">
                <a:solidFill>
                  <a:srgbClr val="66FF33"/>
                </a:solidFill>
              </a:rPr>
              <a:t>Builder, Matt Belcher’s Agreement with Lenders:</a:t>
            </a:r>
            <a:endParaRPr lang="en-US" b="1" dirty="0">
              <a:solidFill>
                <a:srgbClr val="66FF33"/>
              </a:solidFill>
            </a:endParaRPr>
          </a:p>
        </p:txBody>
      </p:sp>
      <p:sp>
        <p:nvSpPr>
          <p:cNvPr id="3" name="Content Placeholder 2"/>
          <p:cNvSpPr>
            <a:spLocks noGrp="1"/>
          </p:cNvSpPr>
          <p:nvPr>
            <p:ph idx="1"/>
          </p:nvPr>
        </p:nvSpPr>
        <p:spPr>
          <a:xfrm>
            <a:off x="497541" y="1228258"/>
            <a:ext cx="11403106" cy="5212883"/>
          </a:xfrm>
        </p:spPr>
        <p:txBody>
          <a:bodyPr>
            <a:noAutofit/>
          </a:bodyPr>
          <a:lstStyle/>
          <a:p>
            <a:pPr marL="0" indent="0">
              <a:buNone/>
            </a:pPr>
            <a:r>
              <a:rPr lang="en-US" i="1" dirty="0" smtClean="0">
                <a:solidFill>
                  <a:schemeClr val="bg1"/>
                </a:solidFill>
              </a:rPr>
              <a:t>This Home is being built/renovated/updated to nationally recognized standards above prevailing code. </a:t>
            </a:r>
          </a:p>
          <a:p>
            <a:pPr marL="0" indent="0">
              <a:buNone/>
            </a:pPr>
            <a:r>
              <a:rPr lang="en-US" i="1" dirty="0" smtClean="0">
                <a:solidFill>
                  <a:schemeClr val="bg1"/>
                </a:solidFill>
              </a:rPr>
              <a:t>It is designed and constructed with unique features and materials and with highly efficient equipment and in accordance with high efficiency standards.</a:t>
            </a:r>
          </a:p>
          <a:p>
            <a:pPr marL="0" indent="0">
              <a:buNone/>
            </a:pPr>
            <a:r>
              <a:rPr lang="en-US" i="1" dirty="0" smtClean="0">
                <a:solidFill>
                  <a:schemeClr val="bg1"/>
                </a:solidFill>
              </a:rPr>
              <a:t>The Lender shall choose an Appraiser educated and knowledgeable in this type of valuation of these </a:t>
            </a:r>
            <a:r>
              <a:rPr lang="en-US" i="1" u="sng" dirty="0" smtClean="0">
                <a:solidFill>
                  <a:srgbClr val="00FF00"/>
                </a:solidFill>
              </a:rPr>
              <a:t>specialized Homes</a:t>
            </a:r>
            <a:r>
              <a:rPr lang="en-US" i="1" dirty="0" smtClean="0">
                <a:solidFill>
                  <a:schemeClr val="bg1"/>
                </a:solidFill>
              </a:rPr>
              <a:t>, preferably an appraiser who holds a professional appraisal designation that requires advanced education on such issues as the valuation of sustainable buildings (e.g., MAI or SRA designations from the Appraisal Institute).</a:t>
            </a:r>
          </a:p>
          <a:p>
            <a:pPr marL="0" indent="0">
              <a:buNone/>
            </a:pPr>
            <a:r>
              <a:rPr lang="en-US" i="1" dirty="0" smtClean="0">
                <a:solidFill>
                  <a:schemeClr val="bg1"/>
                </a:solidFill>
              </a:rPr>
              <a:t>The appraiser shall provide verification of green valuation education of 14 hours or more from a qualified and knowledgeable educational provider and knowledge to be permitted to conduct the appraisal for this project.</a:t>
            </a:r>
          </a:p>
        </p:txBody>
      </p:sp>
    </p:spTree>
    <p:extLst>
      <p:ext uri="{BB962C8B-B14F-4D97-AF65-F5344CB8AC3E}">
        <p14:creationId xmlns:p14="http://schemas.microsoft.com/office/powerpoint/2010/main" val="41402973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185" y="7279"/>
            <a:ext cx="10515600" cy="1325563"/>
          </a:xfrm>
        </p:spPr>
        <p:txBody>
          <a:bodyPr/>
          <a:lstStyle/>
          <a:p>
            <a:pPr lvl="0"/>
            <a:r>
              <a:rPr lang="en-US" b="1" dirty="0" smtClean="0">
                <a:solidFill>
                  <a:srgbClr val="66FF33"/>
                </a:solidFill>
              </a:rPr>
              <a:t>It Is Up To Us</a:t>
            </a:r>
            <a:endParaRPr lang="en-US" b="1" dirty="0">
              <a:solidFill>
                <a:srgbClr val="66FF33"/>
              </a:solidFill>
            </a:endParaRPr>
          </a:p>
        </p:txBody>
      </p:sp>
      <p:sp>
        <p:nvSpPr>
          <p:cNvPr id="3" name="Content Placeholder 2"/>
          <p:cNvSpPr>
            <a:spLocks noGrp="1"/>
          </p:cNvSpPr>
          <p:nvPr>
            <p:ph idx="1"/>
          </p:nvPr>
        </p:nvSpPr>
        <p:spPr>
          <a:xfrm>
            <a:off x="394109" y="1175753"/>
            <a:ext cx="11479237" cy="5291350"/>
          </a:xfrm>
        </p:spPr>
        <p:txBody>
          <a:bodyPr>
            <a:noAutofit/>
          </a:bodyPr>
          <a:lstStyle/>
          <a:p>
            <a:pPr>
              <a:spcBef>
                <a:spcPts val="0"/>
              </a:spcBef>
              <a:spcAft>
                <a:spcPts val="600"/>
              </a:spcAft>
            </a:pPr>
            <a:r>
              <a:rPr lang="en-US" dirty="0" smtClean="0">
                <a:solidFill>
                  <a:schemeClr val="bg1"/>
                </a:solidFill>
              </a:rPr>
              <a:t>Some individuals will be motivated to build highly energy-efficient homes due to environmental ethics &amp; global warming concerns. </a:t>
            </a:r>
          </a:p>
          <a:p>
            <a:pPr>
              <a:spcBef>
                <a:spcPts val="0"/>
              </a:spcBef>
              <a:spcAft>
                <a:spcPts val="600"/>
              </a:spcAft>
            </a:pPr>
            <a:r>
              <a:rPr lang="en-US" dirty="0" smtClean="0">
                <a:solidFill>
                  <a:schemeClr val="bg1"/>
                </a:solidFill>
              </a:rPr>
              <a:t>More would be reached if our real estate market made visible the compelling, &amp; quantifiable, economic benefits of building to very high performance levels. </a:t>
            </a:r>
          </a:p>
          <a:p>
            <a:pPr>
              <a:spcBef>
                <a:spcPts val="0"/>
              </a:spcBef>
              <a:spcAft>
                <a:spcPts val="600"/>
              </a:spcAft>
            </a:pPr>
            <a:r>
              <a:rPr lang="en-US" dirty="0">
                <a:solidFill>
                  <a:schemeClr val="bg1"/>
                </a:solidFill>
              </a:rPr>
              <a:t>We must convince lenders &amp; appraisers that proper valuation of </a:t>
            </a:r>
            <a:r>
              <a:rPr lang="en-US" dirty="0" smtClean="0">
                <a:solidFill>
                  <a:schemeClr val="bg1"/>
                </a:solidFill>
              </a:rPr>
              <a:t>high performance </a:t>
            </a:r>
            <a:r>
              <a:rPr lang="en-US" dirty="0">
                <a:solidFill>
                  <a:schemeClr val="bg1"/>
                </a:solidFill>
              </a:rPr>
              <a:t>buildings is a low risk, good business decision that also provides environmental benefits. </a:t>
            </a:r>
          </a:p>
          <a:p>
            <a:r>
              <a:rPr lang="en-US" dirty="0">
                <a:solidFill>
                  <a:srgbClr val="00FF00"/>
                </a:solidFill>
              </a:rPr>
              <a:t>It is up to </a:t>
            </a:r>
            <a:r>
              <a:rPr lang="en-US" dirty="0" smtClean="0">
                <a:solidFill>
                  <a:srgbClr val="00FF00"/>
                </a:solidFill>
              </a:rPr>
              <a:t>us</a:t>
            </a:r>
            <a:r>
              <a:rPr lang="en-US" dirty="0" smtClean="0">
                <a:solidFill>
                  <a:schemeClr val="bg1"/>
                </a:solidFill>
              </a:rPr>
              <a:t> </a:t>
            </a:r>
            <a:r>
              <a:rPr lang="en-US" dirty="0">
                <a:solidFill>
                  <a:schemeClr val="bg1"/>
                </a:solidFill>
              </a:rPr>
              <a:t>– architects, builders, </a:t>
            </a:r>
            <a:r>
              <a:rPr lang="en-US" dirty="0" smtClean="0">
                <a:solidFill>
                  <a:schemeClr val="bg1"/>
                </a:solidFill>
              </a:rPr>
              <a:t>homeowners</a:t>
            </a:r>
            <a:r>
              <a:rPr lang="en-US" dirty="0">
                <a:solidFill>
                  <a:schemeClr val="bg1"/>
                </a:solidFill>
              </a:rPr>
              <a:t>, efficiency program </a:t>
            </a:r>
            <a:r>
              <a:rPr lang="en-US" dirty="0" smtClean="0">
                <a:solidFill>
                  <a:schemeClr val="bg1"/>
                </a:solidFill>
              </a:rPr>
              <a:t>sponsors, trade groups </a:t>
            </a:r>
            <a:r>
              <a:rPr lang="en-US" dirty="0">
                <a:solidFill>
                  <a:schemeClr val="bg1"/>
                </a:solidFill>
              </a:rPr>
              <a:t>- who seek to significantly &amp; rapidly transform our built </a:t>
            </a:r>
            <a:r>
              <a:rPr lang="en-US" dirty="0" smtClean="0">
                <a:solidFill>
                  <a:schemeClr val="bg1"/>
                </a:solidFill>
              </a:rPr>
              <a:t>environment, </a:t>
            </a:r>
            <a:r>
              <a:rPr lang="en-US" dirty="0">
                <a:solidFill>
                  <a:schemeClr val="bg1"/>
                </a:solidFill>
              </a:rPr>
              <a:t>to recognize the additional task we face in building a more rational real estate market &amp; to </a:t>
            </a:r>
            <a:r>
              <a:rPr lang="en-US" dirty="0" smtClean="0">
                <a:solidFill>
                  <a:schemeClr val="bg1"/>
                </a:solidFill>
              </a:rPr>
              <a:t>work together to get </a:t>
            </a:r>
            <a:r>
              <a:rPr lang="en-US" dirty="0">
                <a:solidFill>
                  <a:schemeClr val="bg1"/>
                </a:solidFill>
              </a:rPr>
              <a:t>this job </a:t>
            </a:r>
            <a:r>
              <a:rPr lang="en-US" dirty="0" smtClean="0">
                <a:solidFill>
                  <a:schemeClr val="bg1"/>
                </a:solidFill>
              </a:rPr>
              <a:t>done. </a:t>
            </a:r>
            <a:endParaRPr lang="en-US" dirty="0">
              <a:solidFill>
                <a:schemeClr val="bg1"/>
              </a:solidFill>
            </a:endParaRPr>
          </a:p>
        </p:txBody>
      </p:sp>
    </p:spTree>
    <p:extLst>
      <p:ext uri="{BB962C8B-B14F-4D97-AF65-F5344CB8AC3E}">
        <p14:creationId xmlns:p14="http://schemas.microsoft.com/office/powerpoint/2010/main" val="4499299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80210" y="1375051"/>
            <a:ext cx="6980650" cy="4939814"/>
          </a:xfrm>
          <a:prstGeom prst="rect">
            <a:avLst/>
          </a:prstGeom>
          <a:noFill/>
        </p:spPr>
        <p:txBody>
          <a:bodyPr wrap="square" rtlCol="0">
            <a:spAutoFit/>
          </a:bodyPr>
          <a:lstStyle/>
          <a:p>
            <a:pPr>
              <a:spcAft>
                <a:spcPts val="1800"/>
              </a:spcAft>
            </a:pPr>
            <a:r>
              <a:rPr lang="en-US" sz="2800" dirty="0" smtClean="0">
                <a:solidFill>
                  <a:prstClr val="white"/>
                </a:solidFill>
              </a:rPr>
              <a:t>Complete the Appraisal Institute’s </a:t>
            </a:r>
            <a:r>
              <a:rPr lang="en-US" sz="2800" b="1" i="1" dirty="0" smtClean="0">
                <a:solidFill>
                  <a:srgbClr val="00FF00"/>
                </a:solidFill>
              </a:rPr>
              <a:t>Residential Green and Energy Efficient Addendum</a:t>
            </a:r>
            <a:r>
              <a:rPr lang="en-US" sz="2800" dirty="0" smtClean="0">
                <a:solidFill>
                  <a:prstClr val="white"/>
                </a:solidFill>
              </a:rPr>
              <a:t> for your new homes (or existing homes undergoing significant weatherization).</a:t>
            </a:r>
          </a:p>
          <a:p>
            <a:pPr>
              <a:spcAft>
                <a:spcPts val="1200"/>
              </a:spcAft>
            </a:pPr>
            <a:r>
              <a:rPr lang="en-US" sz="2800" dirty="0" smtClean="0">
                <a:solidFill>
                  <a:prstClr val="white"/>
                </a:solidFill>
              </a:rPr>
              <a:t>Provide the </a:t>
            </a:r>
            <a:r>
              <a:rPr lang="en-US" sz="2800" b="1" i="1" dirty="0">
                <a:solidFill>
                  <a:srgbClr val="00FF00"/>
                </a:solidFill>
              </a:rPr>
              <a:t>Residential Green and Energy Efficient Addendum</a:t>
            </a:r>
            <a:r>
              <a:rPr lang="en-US" sz="2800" dirty="0" smtClean="0">
                <a:solidFill>
                  <a:prstClr val="white"/>
                </a:solidFill>
              </a:rPr>
              <a:t> for your clients’ use in financing their homes. </a:t>
            </a:r>
          </a:p>
          <a:p>
            <a:pPr>
              <a:spcAft>
                <a:spcPts val="1200"/>
              </a:spcAft>
            </a:pPr>
            <a:r>
              <a:rPr lang="en-US" sz="2800" dirty="0" smtClean="0">
                <a:solidFill>
                  <a:prstClr val="white"/>
                </a:solidFill>
              </a:rPr>
              <a:t>This is a critical step in making the invisible visible in our real estate market.</a:t>
            </a:r>
          </a:p>
          <a:p>
            <a:pPr algn="ctr">
              <a:spcAft>
                <a:spcPts val="1200"/>
              </a:spcAft>
            </a:pPr>
            <a:r>
              <a:rPr lang="en-US" sz="2800" b="1" dirty="0" smtClean="0">
                <a:solidFill>
                  <a:prstClr val="white"/>
                </a:solidFill>
              </a:rPr>
              <a:t>www.appraisalinstitute.org</a:t>
            </a:r>
            <a:endParaRPr lang="en-US" sz="2800" b="1" dirty="0">
              <a:solidFill>
                <a:prstClr val="white"/>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2164" y="0"/>
            <a:ext cx="4369836" cy="6886776"/>
          </a:xfrm>
          <a:prstGeom prst="rect">
            <a:avLst/>
          </a:prstGeom>
        </p:spPr>
      </p:pic>
      <p:sp>
        <p:nvSpPr>
          <p:cNvPr id="3" name="TextBox 2"/>
          <p:cNvSpPr txBox="1"/>
          <p:nvPr/>
        </p:nvSpPr>
        <p:spPr>
          <a:xfrm>
            <a:off x="580210" y="299788"/>
            <a:ext cx="7082662" cy="769441"/>
          </a:xfrm>
          <a:prstGeom prst="rect">
            <a:avLst/>
          </a:prstGeom>
          <a:noFill/>
        </p:spPr>
        <p:txBody>
          <a:bodyPr wrap="square" rtlCol="0">
            <a:spAutoFit/>
          </a:bodyPr>
          <a:lstStyle/>
          <a:p>
            <a:r>
              <a:rPr lang="en-US" sz="4400" b="1" dirty="0" smtClean="0">
                <a:solidFill>
                  <a:srgbClr val="00FF00"/>
                </a:solidFill>
                <a:latin typeface="Calibri Light" panose="020F0302020204030204"/>
              </a:rPr>
              <a:t>What Can You Do?</a:t>
            </a:r>
            <a:endParaRPr lang="en-US" sz="4400" b="1" dirty="0">
              <a:solidFill>
                <a:srgbClr val="00FF00"/>
              </a:solidFill>
              <a:latin typeface="Calibri Light" panose="020F0302020204030204"/>
            </a:endParaRPr>
          </a:p>
        </p:txBody>
      </p:sp>
    </p:spTree>
    <p:extLst>
      <p:ext uri="{BB962C8B-B14F-4D97-AF65-F5344CB8AC3E}">
        <p14:creationId xmlns:p14="http://schemas.microsoft.com/office/powerpoint/2010/main" val="9678050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7188" y="157163"/>
            <a:ext cx="11058525" cy="769441"/>
          </a:xfrm>
          <a:prstGeom prst="rect">
            <a:avLst/>
          </a:prstGeom>
          <a:noFill/>
        </p:spPr>
        <p:txBody>
          <a:bodyPr wrap="square" rtlCol="0">
            <a:spAutoFit/>
          </a:bodyPr>
          <a:lstStyle/>
          <a:p>
            <a:r>
              <a:rPr lang="en-US" sz="4400" b="1" dirty="0" smtClean="0">
                <a:solidFill>
                  <a:srgbClr val="00FF00"/>
                </a:solidFill>
                <a:latin typeface="+mj-lt"/>
              </a:rPr>
              <a:t>Resources</a:t>
            </a:r>
            <a:endParaRPr lang="en-US" sz="4400" b="1" dirty="0">
              <a:solidFill>
                <a:srgbClr val="00FF00"/>
              </a:solidFill>
              <a:latin typeface="+mj-lt"/>
            </a:endParaRPr>
          </a:p>
        </p:txBody>
      </p:sp>
      <p:sp>
        <p:nvSpPr>
          <p:cNvPr id="3" name="TextBox 2"/>
          <p:cNvSpPr txBox="1"/>
          <p:nvPr/>
        </p:nvSpPr>
        <p:spPr>
          <a:xfrm>
            <a:off x="357188" y="926604"/>
            <a:ext cx="11501436" cy="5755422"/>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prstClr val="white"/>
                </a:solidFill>
              </a:rPr>
              <a:t>Northern New England Real Estate Network </a:t>
            </a:r>
            <a:r>
              <a:rPr lang="en-US" sz="2800" dirty="0" smtClean="0">
                <a:solidFill>
                  <a:prstClr val="white"/>
                </a:solidFill>
              </a:rPr>
              <a:t>(MLS) </a:t>
            </a:r>
          </a:p>
          <a:p>
            <a:r>
              <a:rPr lang="en-US" sz="2800" dirty="0">
                <a:solidFill>
                  <a:prstClr val="white"/>
                </a:solidFill>
              </a:rPr>
              <a:t>	</a:t>
            </a:r>
            <a:r>
              <a:rPr lang="en-US" sz="2000" dirty="0" smtClean="0">
                <a:solidFill>
                  <a:prstClr val="white"/>
                </a:solidFill>
              </a:rPr>
              <a:t>www.nneren.com</a:t>
            </a:r>
          </a:p>
          <a:p>
            <a:pPr marL="457200" indent="-457200">
              <a:buFont typeface="Arial" panose="020B0604020202020204" pitchFamily="34" charset="0"/>
              <a:buChar char="•"/>
            </a:pPr>
            <a:r>
              <a:rPr lang="en-US" sz="2800" dirty="0" smtClean="0">
                <a:solidFill>
                  <a:prstClr val="white"/>
                </a:solidFill>
              </a:rPr>
              <a:t>Unlocking the Value of an Energy Efficient Home</a:t>
            </a:r>
          </a:p>
          <a:p>
            <a:r>
              <a:rPr lang="en-US" sz="2000" dirty="0" smtClean="0">
                <a:solidFill>
                  <a:prstClr val="white"/>
                </a:solidFill>
              </a:rPr>
              <a:t>	</a:t>
            </a:r>
            <a:r>
              <a:rPr lang="en-US" dirty="0" smtClean="0">
                <a:solidFill>
                  <a:prstClr val="white"/>
                </a:solidFill>
              </a:rPr>
              <a:t>www.elevateenergy.org/wp-content/uploads/2014/01/Unlocking_the_Value_an_Energy_Efficient_Home.pdf</a:t>
            </a:r>
          </a:p>
          <a:p>
            <a:pPr marL="457200" indent="-457200">
              <a:buFont typeface="Arial" panose="020B0604020202020204" pitchFamily="34" charset="0"/>
              <a:buChar char="•"/>
            </a:pPr>
            <a:r>
              <a:rPr lang="en-US" sz="2800" dirty="0" smtClean="0">
                <a:solidFill>
                  <a:prstClr val="white"/>
                </a:solidFill>
              </a:rPr>
              <a:t>Appraisal Institute’s Green Building Resources</a:t>
            </a:r>
          </a:p>
          <a:p>
            <a:r>
              <a:rPr lang="en-US" sz="2000" dirty="0" smtClean="0">
                <a:solidFill>
                  <a:prstClr val="white"/>
                </a:solidFill>
              </a:rPr>
              <a:t>	www.appraisalinstitute.org/education/education-resources/green-building-resources</a:t>
            </a:r>
            <a:r>
              <a:rPr lang="en-US" sz="2000" dirty="0">
                <a:solidFill>
                  <a:prstClr val="white"/>
                </a:solidFill>
              </a:rPr>
              <a:t>/</a:t>
            </a:r>
          </a:p>
          <a:p>
            <a:pPr marL="457200" indent="-457200">
              <a:buFont typeface="Arial" panose="020B0604020202020204" pitchFamily="34" charset="0"/>
              <a:buChar char="•"/>
            </a:pPr>
            <a:r>
              <a:rPr lang="en-US" sz="2800" dirty="0" smtClean="0">
                <a:solidFill>
                  <a:srgbClr val="00FF00"/>
                </a:solidFill>
              </a:rPr>
              <a:t>Appraisal Institute’s Residential Green &amp; Energy Efficient Addendum</a:t>
            </a:r>
            <a:endParaRPr lang="en-US" sz="2800" dirty="0" smtClean="0">
              <a:solidFill>
                <a:prstClr val="white"/>
              </a:solidFill>
            </a:endParaRPr>
          </a:p>
          <a:p>
            <a:r>
              <a:rPr lang="en-US" sz="2000" dirty="0" smtClean="0">
                <a:solidFill>
                  <a:prstClr val="white"/>
                </a:solidFill>
              </a:rPr>
              <a:t>	www.appraisalinstitute.org/assets/1/7/ai-residential-green-energy-effecient-addendum.pdf</a:t>
            </a:r>
          </a:p>
          <a:p>
            <a:pPr marL="457200" indent="-457200">
              <a:buFont typeface="Arial" panose="020B0604020202020204" pitchFamily="34" charset="0"/>
              <a:buChar char="•"/>
            </a:pPr>
            <a:r>
              <a:rPr lang="en-US" sz="2800" dirty="0" smtClean="0">
                <a:solidFill>
                  <a:srgbClr val="00FF00"/>
                </a:solidFill>
              </a:rPr>
              <a:t>PV Value® </a:t>
            </a:r>
            <a:r>
              <a:rPr lang="en-US" sz="2800" i="1" dirty="0" smtClean="0">
                <a:solidFill>
                  <a:srgbClr val="00FF00"/>
                </a:solidFill>
              </a:rPr>
              <a:t>(for use with residential or commercial  PV systems)</a:t>
            </a:r>
          </a:p>
          <a:p>
            <a:r>
              <a:rPr lang="en-US" sz="2800" dirty="0" smtClean="0">
                <a:solidFill>
                  <a:schemeClr val="bg1"/>
                </a:solidFill>
              </a:rPr>
              <a:t>	</a:t>
            </a:r>
            <a:r>
              <a:rPr lang="en-US" sz="2000" dirty="0" smtClean="0">
                <a:solidFill>
                  <a:schemeClr val="bg1"/>
                </a:solidFill>
              </a:rPr>
              <a:t>http</a:t>
            </a:r>
            <a:r>
              <a:rPr lang="en-US" sz="2000" dirty="0">
                <a:solidFill>
                  <a:schemeClr val="bg1"/>
                </a:solidFill>
              </a:rPr>
              <a:t>://energy.sandia.gov/?page_id=8047</a:t>
            </a:r>
          </a:p>
          <a:p>
            <a:pPr marL="457200" indent="-457200">
              <a:buFont typeface="Arial" panose="020B0604020202020204" pitchFamily="34" charset="0"/>
              <a:buChar char="•"/>
            </a:pPr>
            <a:r>
              <a:rPr lang="en-US" sz="2800" dirty="0">
                <a:solidFill>
                  <a:srgbClr val="00FF00"/>
                </a:solidFill>
              </a:rPr>
              <a:t>Cost Data Addendum for High Performance Homes </a:t>
            </a:r>
            <a:r>
              <a:rPr lang="en-US" sz="2800" dirty="0" smtClean="0">
                <a:solidFill>
                  <a:srgbClr val="00FF00"/>
                </a:solidFill>
              </a:rPr>
              <a:t>V2</a:t>
            </a:r>
          </a:p>
          <a:p>
            <a:r>
              <a:rPr lang="en-US" sz="2800" dirty="0">
                <a:solidFill>
                  <a:srgbClr val="00FF00"/>
                </a:solidFill>
              </a:rPr>
              <a:t>	</a:t>
            </a:r>
            <a:r>
              <a:rPr lang="en-US" sz="2000" dirty="0">
                <a:solidFill>
                  <a:schemeClr val="bg1"/>
                </a:solidFill>
              </a:rPr>
              <a:t>http://seecsolutions.com/wp-content/uploads/2013/03/EHI_Cost-Data-Addendum_03-04-13.pdf</a:t>
            </a:r>
          </a:p>
          <a:p>
            <a:pPr marL="457200" indent="-457200">
              <a:buFont typeface="Arial" panose="020B0604020202020204" pitchFamily="34" charset="0"/>
              <a:buChar char="•"/>
            </a:pPr>
            <a:r>
              <a:rPr lang="en-US" sz="2800" dirty="0">
                <a:solidFill>
                  <a:schemeClr val="bg1"/>
                </a:solidFill>
              </a:rPr>
              <a:t>Fannie </a:t>
            </a:r>
            <a:r>
              <a:rPr lang="en-US" sz="2800" dirty="0" smtClean="0">
                <a:solidFill>
                  <a:schemeClr val="bg1"/>
                </a:solidFill>
              </a:rPr>
              <a:t>Mae </a:t>
            </a:r>
            <a:r>
              <a:rPr lang="en-US" sz="2800" dirty="0">
                <a:solidFill>
                  <a:schemeClr val="bg1"/>
                </a:solidFill>
              </a:rPr>
              <a:t>Guidance for Lenders and </a:t>
            </a:r>
            <a:r>
              <a:rPr lang="en-US" sz="2800" dirty="0" smtClean="0">
                <a:solidFill>
                  <a:schemeClr val="bg1"/>
                </a:solidFill>
              </a:rPr>
              <a:t>Appraisers</a:t>
            </a:r>
          </a:p>
          <a:p>
            <a:r>
              <a:rPr lang="en-US" sz="2800" dirty="0">
                <a:solidFill>
                  <a:schemeClr val="bg1"/>
                </a:solidFill>
              </a:rPr>
              <a:t>	</a:t>
            </a:r>
            <a:r>
              <a:rPr lang="en-US" sz="2000" dirty="0" smtClean="0">
                <a:solidFill>
                  <a:schemeClr val="bg1"/>
                </a:solidFill>
              </a:rPr>
              <a:t>www.fanniemae.com/content/fact_sheet/appraisal-guidance.pdf</a:t>
            </a:r>
            <a:endParaRPr lang="en-US" sz="2000" dirty="0">
              <a:solidFill>
                <a:schemeClr val="bg1"/>
              </a:solidFill>
            </a:endParaRPr>
          </a:p>
        </p:txBody>
      </p:sp>
      <p:sp>
        <p:nvSpPr>
          <p:cNvPr id="4" name="TextBox 3"/>
          <p:cNvSpPr txBox="1"/>
          <p:nvPr/>
        </p:nvSpPr>
        <p:spPr>
          <a:xfrm>
            <a:off x="8343900" y="5929313"/>
            <a:ext cx="3657600" cy="646331"/>
          </a:xfrm>
          <a:prstGeom prst="rect">
            <a:avLst/>
          </a:prstGeom>
          <a:noFill/>
        </p:spPr>
        <p:txBody>
          <a:bodyPr wrap="square" rtlCol="0">
            <a:spAutoFit/>
          </a:bodyPr>
          <a:lstStyle/>
          <a:p>
            <a:r>
              <a:rPr lang="en-US" dirty="0" smtClean="0">
                <a:solidFill>
                  <a:srgbClr val="00FF00"/>
                </a:solidFill>
              </a:rPr>
              <a:t>* In green are specific forms for use with loan applications.</a:t>
            </a:r>
            <a:endParaRPr lang="en-US" dirty="0">
              <a:solidFill>
                <a:srgbClr val="00FF00"/>
              </a:solidFill>
            </a:endParaRPr>
          </a:p>
        </p:txBody>
      </p:sp>
    </p:spTree>
    <p:extLst>
      <p:ext uri="{BB962C8B-B14F-4D97-AF65-F5344CB8AC3E}">
        <p14:creationId xmlns:p14="http://schemas.microsoft.com/office/powerpoint/2010/main" val="28808786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1272" y="-16968"/>
            <a:ext cx="10254764" cy="6874968"/>
          </a:xfrm>
          <a:prstGeom prst="rect">
            <a:avLst/>
          </a:prstGeom>
        </p:spPr>
      </p:pic>
      <p:sp>
        <p:nvSpPr>
          <p:cNvPr id="3" name="TextBox 2"/>
          <p:cNvSpPr txBox="1"/>
          <p:nvPr/>
        </p:nvSpPr>
        <p:spPr>
          <a:xfrm>
            <a:off x="0" y="196198"/>
            <a:ext cx="12192000" cy="2616101"/>
          </a:xfrm>
          <a:prstGeom prst="rect">
            <a:avLst/>
          </a:prstGeom>
          <a:solidFill>
            <a:schemeClr val="tx1">
              <a:alpha val="26000"/>
            </a:schemeClr>
          </a:solidFill>
          <a:ln>
            <a:noFill/>
          </a:ln>
        </p:spPr>
        <p:txBody>
          <a:bodyPr wrap="square" rtlCol="0">
            <a:spAutoFit/>
          </a:bodyPr>
          <a:lstStyle/>
          <a:p>
            <a:pPr algn="ctr"/>
            <a:r>
              <a:rPr lang="en-US" sz="4400" b="1" dirty="0" smtClean="0">
                <a:solidFill>
                  <a:srgbClr val="00FF00"/>
                </a:solidFill>
                <a:latin typeface="+mj-lt"/>
              </a:rPr>
              <a:t>Thank You!</a:t>
            </a:r>
            <a:r>
              <a:rPr lang="en-US" sz="4400" b="1" dirty="0">
                <a:solidFill>
                  <a:srgbClr val="00FF00"/>
                </a:solidFill>
                <a:latin typeface="+mj-lt"/>
              </a:rPr>
              <a:t> </a:t>
            </a:r>
            <a:endParaRPr lang="en-US" sz="4400" b="1" dirty="0" smtClean="0">
              <a:solidFill>
                <a:srgbClr val="00FF00"/>
              </a:solidFill>
              <a:latin typeface="+mj-lt"/>
            </a:endParaRPr>
          </a:p>
          <a:p>
            <a:pPr algn="ctr"/>
            <a:r>
              <a:rPr lang="en-US" sz="4400" b="1" dirty="0" smtClean="0">
                <a:solidFill>
                  <a:srgbClr val="00FF00"/>
                </a:solidFill>
                <a:latin typeface="+mj-lt"/>
              </a:rPr>
              <a:t>Questions</a:t>
            </a:r>
            <a:r>
              <a:rPr lang="en-US" sz="4400" b="1" dirty="0">
                <a:solidFill>
                  <a:srgbClr val="00FF00"/>
                </a:solidFill>
                <a:latin typeface="+mj-lt"/>
              </a:rPr>
              <a:t>?</a:t>
            </a:r>
          </a:p>
          <a:p>
            <a:pPr algn="ctr"/>
            <a:r>
              <a:rPr lang="en-US" sz="2800" b="1" dirty="0" smtClean="0">
                <a:solidFill>
                  <a:srgbClr val="00FF00"/>
                </a:solidFill>
                <a:latin typeface="+mj-lt"/>
              </a:rPr>
              <a:t>Jeff </a:t>
            </a:r>
            <a:r>
              <a:rPr lang="en-US" sz="2800" b="1" dirty="0" smtClean="0">
                <a:solidFill>
                  <a:srgbClr val="00FF00"/>
                </a:solidFill>
                <a:latin typeface="+mj-lt"/>
              </a:rPr>
              <a:t>Gephart – </a:t>
            </a:r>
            <a:r>
              <a:rPr lang="en-US" sz="2800" b="1" dirty="0" smtClean="0">
                <a:solidFill>
                  <a:srgbClr val="00FF00"/>
                </a:solidFill>
                <a:latin typeface="+mj-lt"/>
              </a:rPr>
              <a:t>vtwise@together.net</a:t>
            </a:r>
          </a:p>
          <a:p>
            <a:pPr algn="ctr"/>
            <a:r>
              <a:rPr lang="en-US" sz="2800" b="1" dirty="0" smtClean="0">
                <a:solidFill>
                  <a:srgbClr val="00FF00"/>
                </a:solidFill>
                <a:latin typeface="+mj-lt"/>
              </a:rPr>
              <a:t>For assistance see Efficiency Vermont’s Residential New Construction Services:</a:t>
            </a:r>
            <a:endParaRPr lang="en-US" sz="2800" b="1" dirty="0">
              <a:solidFill>
                <a:srgbClr val="00FF00"/>
              </a:solidFill>
              <a:latin typeface="+mj-lt"/>
            </a:endParaRPr>
          </a:p>
          <a:p>
            <a:pPr algn="ctr"/>
            <a:r>
              <a:rPr lang="en-US" sz="2000" b="1" dirty="0" smtClean="0">
                <a:solidFill>
                  <a:srgbClr val="00FF00"/>
                </a:solidFill>
                <a:latin typeface="+mj-lt"/>
              </a:rPr>
              <a:t>www.efficiencyvermont.com/for-our-partners/Residential-New-Construction-Partners/General-Info/Overview</a:t>
            </a:r>
            <a:endParaRPr lang="en-US" sz="2000" b="1" dirty="0" smtClean="0">
              <a:solidFill>
                <a:srgbClr val="00FF00"/>
              </a:solidFill>
              <a:latin typeface="+mj-lt"/>
            </a:endParaRPr>
          </a:p>
        </p:txBody>
      </p:sp>
    </p:spTree>
    <p:extLst>
      <p:ext uri="{BB962C8B-B14F-4D97-AF65-F5344CB8AC3E}">
        <p14:creationId xmlns:p14="http://schemas.microsoft.com/office/powerpoint/2010/main" val="1277145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a:srcRect l="25714" t="19200" r="26857" b="66743"/>
          <a:stretch>
            <a:fillRect/>
          </a:stretch>
        </p:blipFill>
        <p:spPr bwMode="auto">
          <a:xfrm>
            <a:off x="209004" y="2143558"/>
            <a:ext cx="11708212" cy="2169296"/>
          </a:xfrm>
          <a:prstGeom prst="rect">
            <a:avLst/>
          </a:prstGeom>
          <a:noFill/>
          <a:ln w="9525">
            <a:noFill/>
            <a:miter lim="800000"/>
            <a:headEnd/>
            <a:tailEnd/>
          </a:ln>
          <a:effectLst/>
        </p:spPr>
      </p:pic>
      <p:sp>
        <p:nvSpPr>
          <p:cNvPr id="2" name="TextBox 1"/>
          <p:cNvSpPr txBox="1"/>
          <p:nvPr/>
        </p:nvSpPr>
        <p:spPr>
          <a:xfrm>
            <a:off x="498764" y="657771"/>
            <a:ext cx="11282862" cy="769441"/>
          </a:xfrm>
          <a:prstGeom prst="rect">
            <a:avLst/>
          </a:prstGeom>
          <a:noFill/>
        </p:spPr>
        <p:txBody>
          <a:bodyPr wrap="square" rtlCol="0">
            <a:spAutoFit/>
          </a:bodyPr>
          <a:lstStyle/>
          <a:p>
            <a:r>
              <a:rPr lang="en-US" sz="4400" b="1" dirty="0" smtClean="0">
                <a:solidFill>
                  <a:srgbClr val="00FF00"/>
                </a:solidFill>
                <a:latin typeface="+mj-lt"/>
              </a:rPr>
              <a:t>We came together &amp; formed…</a:t>
            </a:r>
            <a:endParaRPr lang="en-US" sz="4400" b="1" dirty="0">
              <a:solidFill>
                <a:srgbClr val="00FF00"/>
              </a:solidFill>
              <a:latin typeface="+mj-lt"/>
            </a:endParaRPr>
          </a:p>
        </p:txBody>
      </p:sp>
      <p:sp>
        <p:nvSpPr>
          <p:cNvPr id="20" name="TextBox 19"/>
          <p:cNvSpPr txBox="1"/>
          <p:nvPr/>
        </p:nvSpPr>
        <p:spPr>
          <a:xfrm>
            <a:off x="209004" y="4835236"/>
            <a:ext cx="11708212" cy="707886"/>
          </a:xfrm>
          <a:prstGeom prst="rect">
            <a:avLst/>
          </a:prstGeom>
          <a:noFill/>
        </p:spPr>
        <p:txBody>
          <a:bodyPr wrap="square" rtlCol="0">
            <a:spAutoFit/>
          </a:bodyPr>
          <a:lstStyle/>
          <a:p>
            <a:pPr algn="ctr"/>
            <a:r>
              <a:rPr lang="en-US" sz="4000" b="1" dirty="0">
                <a:solidFill>
                  <a:schemeClr val="bg1"/>
                </a:solidFill>
              </a:rPr>
              <a:t>www.vermontgreenhomealliance.org</a:t>
            </a:r>
          </a:p>
        </p:txBody>
      </p:sp>
    </p:spTree>
    <p:extLst>
      <p:ext uri="{BB962C8B-B14F-4D97-AF65-F5344CB8AC3E}">
        <p14:creationId xmlns:p14="http://schemas.microsoft.com/office/powerpoint/2010/main" val="29088938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2054" y="301625"/>
            <a:ext cx="10515600" cy="1325563"/>
          </a:xfrm>
        </p:spPr>
        <p:txBody>
          <a:bodyPr/>
          <a:lstStyle/>
          <a:p>
            <a:r>
              <a:rPr lang="en-US" b="1" dirty="0" smtClean="0">
                <a:solidFill>
                  <a:srgbClr val="00FF00"/>
                </a:solidFill>
              </a:rPr>
              <a:t>The Visibility Problem</a:t>
            </a:r>
            <a:endParaRPr lang="en-US" b="1" dirty="0">
              <a:solidFill>
                <a:srgbClr val="00FF00"/>
              </a:solidFill>
            </a:endParaRPr>
          </a:p>
        </p:txBody>
      </p:sp>
      <p:sp>
        <p:nvSpPr>
          <p:cNvPr id="5" name="Content Placeholder 4"/>
          <p:cNvSpPr>
            <a:spLocks noGrp="1"/>
          </p:cNvSpPr>
          <p:nvPr>
            <p:ph idx="1"/>
          </p:nvPr>
        </p:nvSpPr>
        <p:spPr>
          <a:xfrm>
            <a:off x="852054" y="1627188"/>
            <a:ext cx="6504710" cy="4243196"/>
          </a:xfrm>
        </p:spPr>
        <p:txBody>
          <a:bodyPr>
            <a:noAutofit/>
          </a:bodyPr>
          <a:lstStyle/>
          <a:p>
            <a:pPr marL="0" indent="0">
              <a:spcBef>
                <a:spcPts val="0"/>
              </a:spcBef>
              <a:spcAft>
                <a:spcPts val="2400"/>
              </a:spcAft>
              <a:buNone/>
            </a:pPr>
            <a:r>
              <a:rPr lang="en-US" dirty="0">
                <a:solidFill>
                  <a:schemeClr val="bg1"/>
                </a:solidFill>
              </a:rPr>
              <a:t>Many aspects of what makes a home high performance are invisible.</a:t>
            </a:r>
          </a:p>
          <a:p>
            <a:pPr marL="0" indent="0">
              <a:spcBef>
                <a:spcPts val="0"/>
              </a:spcBef>
              <a:spcAft>
                <a:spcPts val="2400"/>
              </a:spcAft>
              <a:buNone/>
            </a:pPr>
            <a:r>
              <a:rPr lang="en-US" dirty="0" smtClean="0">
                <a:solidFill>
                  <a:schemeClr val="bg1"/>
                </a:solidFill>
              </a:rPr>
              <a:t>The real estate market is ill-equipped to assess &amp; value highly energy-efficient homes. </a:t>
            </a:r>
          </a:p>
          <a:p>
            <a:pPr marL="0" lvl="0" indent="0">
              <a:spcBef>
                <a:spcPts val="0"/>
              </a:spcBef>
              <a:spcAft>
                <a:spcPts val="1200"/>
              </a:spcAft>
              <a:buNone/>
            </a:pPr>
            <a:r>
              <a:rPr lang="en-US" dirty="0" smtClean="0">
                <a:solidFill>
                  <a:prstClr val="white"/>
                </a:solidFill>
              </a:rPr>
              <a:t>Without </a:t>
            </a:r>
            <a:r>
              <a:rPr lang="en-US" dirty="0">
                <a:solidFill>
                  <a:prstClr val="white"/>
                </a:solidFill>
              </a:rPr>
              <a:t>a loan &amp; a supporting appraisal, including the additional capital to </a:t>
            </a:r>
            <a:r>
              <a:rPr lang="en-US" dirty="0" smtClean="0">
                <a:solidFill>
                  <a:prstClr val="white"/>
                </a:solidFill>
              </a:rPr>
              <a:t>build it, </a:t>
            </a:r>
            <a:r>
              <a:rPr lang="en-US" dirty="0">
                <a:solidFill>
                  <a:prstClr val="white"/>
                </a:solidFill>
              </a:rPr>
              <a:t>many </a:t>
            </a:r>
            <a:r>
              <a:rPr lang="en-US" dirty="0" smtClean="0">
                <a:solidFill>
                  <a:prstClr val="white"/>
                </a:solidFill>
              </a:rPr>
              <a:t>high performance projects </a:t>
            </a:r>
            <a:r>
              <a:rPr lang="en-US" dirty="0">
                <a:solidFill>
                  <a:prstClr val="white"/>
                </a:solidFill>
              </a:rPr>
              <a:t>will die on the vine. </a:t>
            </a:r>
            <a:endParaRPr lang="en-US" dirty="0" smtClean="0">
              <a:solidFill>
                <a:prstClr val="white"/>
              </a:solidFill>
            </a:endParaRPr>
          </a:p>
          <a:p>
            <a:pPr marL="0" lvl="0" indent="0">
              <a:spcBef>
                <a:spcPts val="0"/>
              </a:spcBef>
              <a:buNone/>
            </a:pPr>
            <a:endParaRPr lang="en-US" dirty="0" smtClean="0">
              <a:solidFill>
                <a:prstClr val="white"/>
              </a:solidFill>
            </a:endParaRPr>
          </a:p>
          <a:p>
            <a:pPr marL="0" lvl="0" indent="0">
              <a:spcBef>
                <a:spcPts val="0"/>
              </a:spcBef>
              <a:buNone/>
            </a:pPr>
            <a:endParaRPr lang="en-US" dirty="0">
              <a:solidFill>
                <a:prstClr val="white"/>
              </a:solidFill>
            </a:endParaRPr>
          </a:p>
          <a:p>
            <a:pPr marL="0" indent="0">
              <a:spcBef>
                <a:spcPts val="0"/>
              </a:spcBef>
              <a:spcAft>
                <a:spcPts val="1200"/>
              </a:spcAft>
              <a:buNone/>
            </a:pPr>
            <a:endParaRPr lang="en-US" dirty="0" smtClean="0">
              <a:solidFill>
                <a:schemeClr val="bg1"/>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597" t="1764" r="4982" b="3922"/>
          <a:stretch/>
        </p:blipFill>
        <p:spPr>
          <a:xfrm>
            <a:off x="7530353" y="242790"/>
            <a:ext cx="4141696" cy="6468035"/>
          </a:xfrm>
          <a:prstGeom prst="rect">
            <a:avLst/>
          </a:prstGeom>
        </p:spPr>
      </p:pic>
    </p:spTree>
    <p:extLst>
      <p:ext uri="{BB962C8B-B14F-4D97-AF65-F5344CB8AC3E}">
        <p14:creationId xmlns:p14="http://schemas.microsoft.com/office/powerpoint/2010/main" val="10521059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9705" y="326790"/>
            <a:ext cx="11059885" cy="6001643"/>
          </a:xfrm>
          <a:prstGeom prst="rect">
            <a:avLst/>
          </a:prstGeom>
          <a:noFill/>
        </p:spPr>
        <p:txBody>
          <a:bodyPr wrap="square" rtlCol="0">
            <a:spAutoFit/>
          </a:bodyPr>
          <a:lstStyle/>
          <a:p>
            <a:r>
              <a:rPr lang="en-US" sz="4400" b="1" dirty="0" smtClean="0">
                <a:solidFill>
                  <a:srgbClr val="00FF00"/>
                </a:solidFill>
                <a:latin typeface="Calibri Light" panose="020F0302020204030204" pitchFamily="34" charset="0"/>
              </a:rPr>
              <a:t>To Address this Problem the Alliance Grew</a:t>
            </a:r>
            <a:endParaRPr lang="en-US" sz="4400" b="1" dirty="0">
              <a:solidFill>
                <a:srgbClr val="00FF00"/>
              </a:solidFill>
              <a:latin typeface="Calibri Light" panose="020F0302020204030204" pitchFamily="34" charset="0"/>
            </a:endParaRPr>
          </a:p>
          <a:p>
            <a:endParaRPr lang="en-US" sz="1200" dirty="0">
              <a:solidFill>
                <a:prstClr val="white"/>
              </a:solidFill>
            </a:endParaRPr>
          </a:p>
          <a:p>
            <a:r>
              <a:rPr lang="en-US" sz="2800" u="sng" dirty="0" smtClean="0">
                <a:solidFill>
                  <a:prstClr val="white"/>
                </a:solidFill>
              </a:rPr>
              <a:t>Appraisers</a:t>
            </a:r>
          </a:p>
          <a:p>
            <a:pPr marL="1028700" lvl="1" indent="-571500">
              <a:spcAft>
                <a:spcPts val="600"/>
              </a:spcAft>
              <a:buFont typeface="Arial" panose="020B0604020202020204" pitchFamily="34" charset="0"/>
              <a:buChar char="•"/>
            </a:pPr>
            <a:r>
              <a:rPr lang="en-US" sz="2800" i="1" dirty="0" smtClean="0">
                <a:solidFill>
                  <a:srgbClr val="FFFF00"/>
                </a:solidFill>
              </a:rPr>
              <a:t>Appraisal Institute - Vermont Chapter</a:t>
            </a:r>
          </a:p>
          <a:p>
            <a:r>
              <a:rPr lang="en-US" sz="2800" u="sng" dirty="0" smtClean="0">
                <a:solidFill>
                  <a:prstClr val="white"/>
                </a:solidFill>
              </a:rPr>
              <a:t>Lenders</a:t>
            </a:r>
          </a:p>
          <a:p>
            <a:pPr marL="1028700" lvl="1" indent="-571500">
              <a:buFont typeface="Arial" panose="020B0604020202020204" pitchFamily="34" charset="0"/>
              <a:buChar char="•"/>
            </a:pPr>
            <a:r>
              <a:rPr lang="en-US" sz="2800" i="1" dirty="0" smtClean="0">
                <a:solidFill>
                  <a:srgbClr val="FFFF00"/>
                </a:solidFill>
              </a:rPr>
              <a:t>Vermont Mortgage Bankers Association</a:t>
            </a:r>
          </a:p>
          <a:p>
            <a:pPr marL="1028700" lvl="1" indent="-571500">
              <a:buFont typeface="Arial" panose="020B0604020202020204" pitchFamily="34" charset="0"/>
              <a:buChar char="•"/>
            </a:pPr>
            <a:r>
              <a:rPr lang="en-US" sz="2800" i="1" dirty="0" smtClean="0">
                <a:solidFill>
                  <a:srgbClr val="FFFF00"/>
                </a:solidFill>
              </a:rPr>
              <a:t>Vermont Bankers Association</a:t>
            </a:r>
          </a:p>
          <a:p>
            <a:pPr marL="1028700" lvl="1" indent="-571500">
              <a:buFont typeface="Arial" panose="020B0604020202020204" pitchFamily="34" charset="0"/>
              <a:buChar char="•"/>
            </a:pPr>
            <a:r>
              <a:rPr lang="en-US" sz="2800" i="1" dirty="0" smtClean="0">
                <a:solidFill>
                  <a:srgbClr val="FFFF00"/>
                </a:solidFill>
              </a:rPr>
              <a:t>Association of Vermont Credit Unions</a:t>
            </a:r>
          </a:p>
          <a:p>
            <a:pPr marL="1028700" lvl="1" indent="-571500">
              <a:spcAft>
                <a:spcPts val="600"/>
              </a:spcAft>
              <a:buFont typeface="Arial" panose="020B0604020202020204" pitchFamily="34" charset="0"/>
              <a:buChar char="•"/>
            </a:pPr>
            <a:r>
              <a:rPr lang="en-US" sz="2800" i="1" dirty="0" smtClean="0">
                <a:solidFill>
                  <a:srgbClr val="FFFF00"/>
                </a:solidFill>
              </a:rPr>
              <a:t>Vermont State Employees Credit Union</a:t>
            </a:r>
          </a:p>
          <a:p>
            <a:pPr>
              <a:spcAft>
                <a:spcPts val="600"/>
              </a:spcAft>
            </a:pPr>
            <a:r>
              <a:rPr lang="en-US" sz="2800" u="sng" dirty="0" smtClean="0">
                <a:solidFill>
                  <a:prstClr val="white"/>
                </a:solidFill>
              </a:rPr>
              <a:t>Realtors</a:t>
            </a:r>
          </a:p>
          <a:p>
            <a:pPr marL="1028700" lvl="1" indent="-571500">
              <a:spcAft>
                <a:spcPts val="600"/>
              </a:spcAft>
              <a:buFont typeface="Arial" panose="020B0604020202020204" pitchFamily="34" charset="0"/>
              <a:buChar char="•"/>
            </a:pPr>
            <a:r>
              <a:rPr lang="en-US" sz="2800" i="1" dirty="0" smtClean="0">
                <a:solidFill>
                  <a:srgbClr val="FFFF00"/>
                </a:solidFill>
              </a:rPr>
              <a:t>Vermont Association of REALTORS®</a:t>
            </a:r>
          </a:p>
          <a:p>
            <a:r>
              <a:rPr lang="en-US" sz="2800" u="sng" dirty="0" smtClean="0">
                <a:solidFill>
                  <a:prstClr val="white"/>
                </a:solidFill>
              </a:rPr>
              <a:t>Home Inspectors</a:t>
            </a:r>
          </a:p>
          <a:p>
            <a:pPr marL="1028700" lvl="1" indent="-571500">
              <a:buFont typeface="Arial" panose="020B0604020202020204" pitchFamily="34" charset="0"/>
              <a:buChar char="•"/>
            </a:pPr>
            <a:r>
              <a:rPr lang="en-US" sz="2800" i="1" dirty="0">
                <a:solidFill>
                  <a:srgbClr val="FFFF00"/>
                </a:solidFill>
              </a:rPr>
              <a:t>Vermont Association of </a:t>
            </a:r>
            <a:r>
              <a:rPr lang="en-US" sz="2800" i="1" dirty="0" smtClean="0">
                <a:solidFill>
                  <a:srgbClr val="FFFF00"/>
                </a:solidFill>
              </a:rPr>
              <a:t>Professional Home Inspectors</a:t>
            </a:r>
            <a:endParaRPr lang="en-US" sz="2800" i="1" dirty="0">
              <a:solidFill>
                <a:srgbClr val="FFFF00"/>
              </a:solidFill>
            </a:endParaRPr>
          </a:p>
        </p:txBody>
      </p:sp>
      <p:sp>
        <p:nvSpPr>
          <p:cNvPr id="3" name="TextBox 2"/>
          <p:cNvSpPr txBox="1"/>
          <p:nvPr/>
        </p:nvSpPr>
        <p:spPr>
          <a:xfrm>
            <a:off x="7744691" y="2840181"/>
            <a:ext cx="3894899" cy="2246769"/>
          </a:xfrm>
          <a:prstGeom prst="rect">
            <a:avLst/>
          </a:prstGeom>
          <a:noFill/>
        </p:spPr>
        <p:txBody>
          <a:bodyPr wrap="square" rtlCol="0">
            <a:spAutoFit/>
          </a:bodyPr>
          <a:lstStyle/>
          <a:p>
            <a:pPr algn="ctr"/>
            <a:r>
              <a:rPr lang="en-US" sz="2800" dirty="0" smtClean="0">
                <a:solidFill>
                  <a:schemeClr val="bg1"/>
                </a:solidFill>
              </a:rPr>
              <a:t>The </a:t>
            </a:r>
            <a:r>
              <a:rPr lang="en-US" sz="2800" dirty="0" smtClean="0">
                <a:solidFill>
                  <a:srgbClr val="FFFF00"/>
                </a:solidFill>
              </a:rPr>
              <a:t>Vermont Passive House Alliance</a:t>
            </a:r>
            <a:r>
              <a:rPr lang="en-US" sz="2800" dirty="0" smtClean="0">
                <a:solidFill>
                  <a:schemeClr val="bg1"/>
                </a:solidFill>
              </a:rPr>
              <a:t> </a:t>
            </a:r>
            <a:r>
              <a:rPr lang="en-US" sz="2800" dirty="0" smtClean="0">
                <a:solidFill>
                  <a:schemeClr val="bg1"/>
                </a:solidFill>
              </a:rPr>
              <a:t>&amp; the </a:t>
            </a:r>
            <a:r>
              <a:rPr lang="en-US" sz="2800" dirty="0" smtClean="0">
                <a:solidFill>
                  <a:srgbClr val="FFFF00"/>
                </a:solidFill>
              </a:rPr>
              <a:t>Energy Futures Group </a:t>
            </a:r>
            <a:r>
              <a:rPr lang="en-US" sz="2800" dirty="0" smtClean="0">
                <a:solidFill>
                  <a:schemeClr val="bg1"/>
                </a:solidFill>
              </a:rPr>
              <a:t>have </a:t>
            </a:r>
            <a:r>
              <a:rPr lang="en-US" sz="2800" dirty="0" smtClean="0">
                <a:solidFill>
                  <a:schemeClr val="bg1"/>
                </a:solidFill>
              </a:rPr>
              <a:t>also joined  this effort.</a:t>
            </a:r>
            <a:endParaRPr lang="en-US" sz="2800" dirty="0">
              <a:solidFill>
                <a:schemeClr val="bg1"/>
              </a:solidFill>
            </a:endParaRPr>
          </a:p>
        </p:txBody>
      </p:sp>
    </p:spTree>
    <p:extLst>
      <p:ext uri="{BB962C8B-B14F-4D97-AF65-F5344CB8AC3E}">
        <p14:creationId xmlns:p14="http://schemas.microsoft.com/office/powerpoint/2010/main" val="27948275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2908</TotalTime>
  <Words>3352</Words>
  <Application>Microsoft Office PowerPoint</Application>
  <PresentationFormat>Widescreen</PresentationFormat>
  <Paragraphs>331</Paragraphs>
  <Slides>67</Slides>
  <Notes>5</Notes>
  <HiddenSlides>0</HiddenSlides>
  <MMClips>0</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67</vt:i4>
      </vt:variant>
    </vt:vector>
  </HeadingPairs>
  <TitlesOfParts>
    <vt:vector size="75" baseType="lpstr">
      <vt:lpstr>Arial</vt:lpstr>
      <vt:lpstr>Calibri</vt:lpstr>
      <vt:lpstr>Calibri Light</vt:lpstr>
      <vt:lpstr>Times New Roman</vt:lpstr>
      <vt:lpstr>Office Theme</vt:lpstr>
      <vt:lpstr>1_Office Theme</vt:lpstr>
      <vt:lpstr>2_Office Theme</vt:lpstr>
      <vt:lpstr>Worksheet</vt:lpstr>
      <vt:lpstr>No Loan – No Project</vt:lpstr>
      <vt:lpstr>PowerPoint Presentation</vt:lpstr>
      <vt:lpstr>PowerPoint Presentation</vt:lpstr>
      <vt:lpstr>PowerPoint Presentation</vt:lpstr>
      <vt:lpstr>PowerPoint Presentation</vt:lpstr>
      <vt:lpstr>PowerPoint Presentation</vt:lpstr>
      <vt:lpstr>PowerPoint Presentation</vt:lpstr>
      <vt:lpstr>The Visibility Problem</vt:lpstr>
      <vt:lpstr>PowerPoint Presentation</vt:lpstr>
      <vt:lpstr>Our Goal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Efficiency Vermont Supplements MLS Data</vt:lpstr>
      <vt:lpstr>PowerPoint Presentation</vt:lpstr>
      <vt:lpstr>PowerPoint Presentation</vt:lpstr>
      <vt:lpstr>PowerPoint Presentation</vt:lpstr>
      <vt:lpstr>PowerPoint Presentation</vt:lpstr>
      <vt:lpstr>Nation Efforts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Educate Yourself About Appraisal Methods</vt:lpstr>
      <vt:lpstr>Sales Comparison Approach or Market Approach </vt:lpstr>
      <vt:lpstr>Uniform Residential Appraisal Report-URAR</vt:lpstr>
      <vt:lpstr>Uniform Residential Appraisal Report-URAR</vt:lpstr>
      <vt:lpstr>Cost Approach</vt:lpstr>
      <vt:lpstr>Cost Approach</vt:lpstr>
      <vt:lpstr>Cost Approach</vt:lpstr>
      <vt:lpstr>Income Capitalization Approach</vt:lpstr>
      <vt:lpstr>Income Capitalization Approach</vt:lpstr>
      <vt:lpstr>Income Capitalization Approach</vt:lpstr>
      <vt:lpstr>PowerPoint Presentation</vt:lpstr>
      <vt:lpstr>PowerPoint Presentation</vt:lpstr>
      <vt:lpstr>Income Capitalization Approach</vt:lpstr>
      <vt:lpstr>Mandating the Income Capitalization Approach?</vt:lpstr>
      <vt:lpstr>Mandating the Income Capitalization Approach?</vt:lpstr>
      <vt:lpstr>Income Capitalization Approach </vt:lpstr>
      <vt:lpstr>Communication Allowed under Lending Guidelines – Dodd-Frank Bill</vt:lpstr>
      <vt:lpstr>The Competency Rule Applies to Your Project</vt:lpstr>
      <vt:lpstr>PowerPoint Presentation</vt:lpstr>
      <vt:lpstr>PowerPoint Presentation</vt:lpstr>
      <vt:lpstr>A Leading Appraiser’s Advice</vt:lpstr>
      <vt:lpstr>A Leading Appraiser’s Advice</vt:lpstr>
      <vt:lpstr>A Leading Appraiser’s Advice</vt:lpstr>
      <vt:lpstr>A Leading Appraiser’s Advice</vt:lpstr>
      <vt:lpstr>A Leading Appraiser’s Advice</vt:lpstr>
      <vt:lpstr>When Selling a Home</vt:lpstr>
      <vt:lpstr>PowerPoint Presentation</vt:lpstr>
      <vt:lpstr>Find a Supportive Mortgage Lender</vt:lpstr>
      <vt:lpstr>Builder, Matt Belcher’s Agreement with Lenders:</vt:lpstr>
      <vt:lpstr>It Is Up To Us</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Problem</dc:title>
  <dc:creator>Jeff Gephart</dc:creator>
  <cp:lastModifiedBy>jeff</cp:lastModifiedBy>
  <cp:revision>213</cp:revision>
  <dcterms:created xsi:type="dcterms:W3CDTF">2013-09-24T16:57:32Z</dcterms:created>
  <dcterms:modified xsi:type="dcterms:W3CDTF">2014-02-07T16:32:38Z</dcterms:modified>
</cp:coreProperties>
</file>